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12192000"/>
  <p:notesSz cx="6858000" cy="9144000"/>
  <p:embeddedFontLst>
    <p:embeddedFont>
      <p:font typeface="Roboto"/>
      <p:regular r:id="rId25"/>
      <p:bold r:id="rId26"/>
      <p:italic r:id="rId27"/>
      <p:boldItalic r:id="rId28"/>
    </p:embeddedFont>
    <p:embeddedFont>
      <p:font typeface="Work Sans Medium"/>
      <p:regular r:id="rId29"/>
      <p:bold r:id="rId30"/>
      <p:italic r:id="rId31"/>
      <p:boldItalic r:id="rId32"/>
    </p:embeddedFont>
    <p:embeddedFont>
      <p:font typeface="Work Sans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gTaIxEZOdGuD1+vx1A+kKAzm+Na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prendi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4ACE62-CB25-4449-A1EA-71C526812ED1}">
  <a:tblStyle styleId="{C94ACE62-CB25-4449-A1EA-71C526812ED1}"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WorkSans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Medium-italic.fntdata"/><Relationship Id="rId30" Type="http://schemas.openxmlformats.org/officeDocument/2006/relationships/font" Target="fonts/WorkSansMedium-bold.fntdata"/><Relationship Id="rId11" Type="http://schemas.openxmlformats.org/officeDocument/2006/relationships/slide" Target="slides/slide5.xml"/><Relationship Id="rId33" Type="http://schemas.openxmlformats.org/officeDocument/2006/relationships/font" Target="fonts/WorkSansLight-regular.fntdata"/><Relationship Id="rId10" Type="http://schemas.openxmlformats.org/officeDocument/2006/relationships/slide" Target="slides/slide4.xml"/><Relationship Id="rId32" Type="http://schemas.openxmlformats.org/officeDocument/2006/relationships/font" Target="fonts/WorkSansMedium-boldItalic.fntdata"/><Relationship Id="rId13" Type="http://schemas.openxmlformats.org/officeDocument/2006/relationships/slide" Target="slides/slide7.xml"/><Relationship Id="rId35" Type="http://schemas.openxmlformats.org/officeDocument/2006/relationships/font" Target="fonts/WorkSansLight-italic.fntdata"/><Relationship Id="rId12" Type="http://schemas.openxmlformats.org/officeDocument/2006/relationships/slide" Target="slides/slide6.xml"/><Relationship Id="rId34" Type="http://schemas.openxmlformats.org/officeDocument/2006/relationships/font" Target="fonts/WorkSansLight-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WorkSans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9-16T19:49:56.550">
    <p:pos x="7704" y="2772"/>
    <p:text/>
    <p:extLst>
      <p:ext uri="{C676402C-5697-4E1C-873F-D02D1690AC5C}">
        <p15:threadingInfo timeZoneBias="0"/>
      </p:ext>
      <p:ext uri="http://customooxmlschemas.google.com/">
        <go:slidesCustomData xmlns:go="http://customooxmlschemas.google.com/" commentPostId="AAABVi3wAy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4ed825787_2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4" name="Google Shape;174;g1f4ed825787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2" name="Google Shape;1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3" name="Google Shape;1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15" name="Google Shape;21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27" name="Google Shape;22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48" name="Google Shape;2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0" name="Google Shape;14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7" name="Google Shape;1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5" name="Shape 15"/>
        <p:cNvGrpSpPr/>
        <p:nvPr/>
      </p:nvGrpSpPr>
      <p:grpSpPr>
        <a:xfrm>
          <a:off x="0" y="0"/>
          <a:ext cx="0" cy="0"/>
          <a:chOff x="0" y="0"/>
          <a:chExt cx="0" cy="0"/>
        </a:xfrm>
      </p:grpSpPr>
      <p:sp>
        <p:nvSpPr>
          <p:cNvPr id="16" name="Google Shape;1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p:nvPr>
            <p:ph idx="2" type="pic"/>
          </p:nvPr>
        </p:nvSpPr>
        <p:spPr>
          <a:xfrm>
            <a:off x="5183188" y="987425"/>
            <a:ext cx="6172200" cy="4873625"/>
          </a:xfrm>
          <a:prstGeom prst="rect">
            <a:avLst/>
          </a:prstGeom>
          <a:noFill/>
          <a:ln>
            <a:noFill/>
          </a:ln>
        </p:spPr>
      </p:sp>
      <p:sp>
        <p:nvSpPr>
          <p:cNvPr id="18" name="Google Shape;1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 name="Shape 73"/>
        <p:cNvGrpSpPr/>
        <p:nvPr/>
      </p:nvGrpSpPr>
      <p:grpSpPr>
        <a:xfrm>
          <a:off x="0" y="0"/>
          <a:ext cx="0" cy="0"/>
          <a:chOff x="0" y="0"/>
          <a:chExt cx="0" cy="0"/>
        </a:xfrm>
      </p:grpSpPr>
      <p:sp>
        <p:nvSpPr>
          <p:cNvPr id="74" name="Google Shape;74;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6" name="Google Shape;76;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5" name="Google Shape;2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6" name="Google Shape;2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27" name="Shape 27"/>
        <p:cNvGrpSpPr/>
        <p:nvPr/>
      </p:nvGrpSpPr>
      <p:grpSpPr>
        <a:xfrm>
          <a:off x="0" y="0"/>
          <a:ext cx="0" cy="0"/>
          <a:chOff x="0" y="0"/>
          <a:chExt cx="0" cy="0"/>
        </a:xfrm>
      </p:grpSpPr>
      <p:pic>
        <p:nvPicPr>
          <p:cNvPr descr="Patrón de fondo&#10;&#10;Descripción generada automáticamente" id="28" name="Google Shape;28;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0" name="Shape 30"/>
        <p:cNvGrpSpPr/>
        <p:nvPr/>
      </p:nvGrpSpPr>
      <p:grpSpPr>
        <a:xfrm>
          <a:off x="0" y="0"/>
          <a:ext cx="0" cy="0"/>
          <a:chOff x="0" y="0"/>
          <a:chExt cx="0" cy="0"/>
        </a:xfrm>
      </p:grpSpPr>
      <p:sp>
        <p:nvSpPr>
          <p:cNvPr id="31" name="Google Shape;3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4" name="Shape 34"/>
        <p:cNvGrpSpPr/>
        <p:nvPr/>
      </p:nvGrpSpPr>
      <p:grpSpPr>
        <a:xfrm>
          <a:off x="0" y="0"/>
          <a:ext cx="0" cy="0"/>
          <a:chOff x="0" y="0"/>
          <a:chExt cx="0" cy="0"/>
        </a:xfrm>
      </p:grpSpPr>
      <p:sp>
        <p:nvSpPr>
          <p:cNvPr id="35" name="Google Shape;35;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 name="Shape 40"/>
        <p:cNvGrpSpPr/>
        <p:nvPr/>
      </p:nvGrpSpPr>
      <p:grpSpPr>
        <a:xfrm>
          <a:off x="0" y="0"/>
          <a:ext cx="0" cy="0"/>
          <a:chOff x="0" y="0"/>
          <a:chExt cx="0" cy="0"/>
        </a:xfrm>
      </p:grpSpPr>
      <p:sp>
        <p:nvSpPr>
          <p:cNvPr id="41" name="Google Shape;4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6" name="Shape 46"/>
        <p:cNvGrpSpPr/>
        <p:nvPr/>
      </p:nvGrpSpPr>
      <p:grpSpPr>
        <a:xfrm>
          <a:off x="0" y="0"/>
          <a:ext cx="0" cy="0"/>
          <a:chOff x="0" y="0"/>
          <a:chExt cx="0" cy="0"/>
        </a:xfrm>
      </p:grpSpPr>
      <p:sp>
        <p:nvSpPr>
          <p:cNvPr id="47" name="Google Shape;4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9" name="Google Shape;4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52" name="Shape 52"/>
        <p:cNvGrpSpPr/>
        <p:nvPr/>
      </p:nvGrpSpPr>
      <p:grpSpPr>
        <a:xfrm>
          <a:off x="0" y="0"/>
          <a:ext cx="0" cy="0"/>
          <a:chOff x="0" y="0"/>
          <a:chExt cx="0" cy="0"/>
        </a:xfrm>
      </p:grpSpPr>
      <p:sp>
        <p:nvSpPr>
          <p:cNvPr id="53" name="Google Shape;5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app.diagrams.net/" TargetMode="Externa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rive.google.com/file/d/18GkEnbv37VGdyWEWeWy7VJHKBWEpF-x5/view?usp=drive_link"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hyperlink" Target="https://drive.google.com/file/d/1HiluMqvufRGpRFmPWlRebCGQBnT0X70R/view?usp=drive_link" TargetMode="External"/><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google.com/document/d/1mjVk6MH4llIcf524cyv7ltSeQsdI9Ehd/edi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rive.google.com/drive/folders/1aRtS40OXYJvJy74-vFl3FZEzIUOZsQIk?usp=sharing" TargetMode="External"/><Relationship Id="rId4" Type="http://schemas.openxmlformats.org/officeDocument/2006/relationships/image" Target="../media/image26.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about:blank" TargetMode="External"/><Relationship Id="rId4" Type="http://schemas.openxmlformats.org/officeDocument/2006/relationships/image" Target="../media/image35.png"/><Relationship Id="rId9" Type="http://schemas.openxmlformats.org/officeDocument/2006/relationships/image" Target="../media/image32.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25.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drive.google.com/drive/folders/1J1wChN-qUmTCVwNuQ5g98BdndzwkEj_X?usp=sharing" TargetMode="External"/><Relationship Id="rId4" Type="http://schemas.openxmlformats.org/officeDocument/2006/relationships/image" Target="../media/image29.png"/><Relationship Id="rId9"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drive.google.com/drive/folders/1J1wChN-qUmTCVwNuQ5g98BdndzwkEj_X?usp=sharing" TargetMode="External"/><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drive.google.com/file/d/1bnTJ-LD4qXX6Yx1WnUhdNUAbxJQTqtHM/view?usp=drive_link" TargetMode="External"/><Relationship Id="rId5" Type="http://schemas.openxmlformats.org/officeDocument/2006/relationships/hyperlink" Target="https://drive.google.com/file/d/1bnTJ-LD4qXX6Yx1WnUhdNUAbxJQTqtHM/view?usp=drive_lin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s://drive.google.com/file/d/1bnTJ-LD4qXX6Yx1WnUhdNUAbxJQTqtHM/view?usp=drive_link" TargetMode="External"/><Relationship Id="rId5" Type="http://schemas.openxmlformats.org/officeDocument/2006/relationships/hyperlink" Target="https://drive.google.com/file/d/1bnTJ-LD4qXX6Yx1WnUhdNUAbxJQTqtHM/view?usp=drive_lin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pic>
        <p:nvPicPr>
          <p:cNvPr descr="Window" id="96" name="Google Shape;96;p1"/>
          <p:cNvPicPr preferRelativeResize="0"/>
          <p:nvPr>
            <p:ph idx="2" type="pic"/>
          </p:nvPr>
        </p:nvPicPr>
        <p:blipFill rotWithShape="1">
          <a:blip r:embed="rId3">
            <a:alphaModFix/>
          </a:blip>
          <a:srcRect b="100000" l="-3150" r="3147" t="-100000"/>
          <a:stretch/>
        </p:blipFill>
        <p:spPr>
          <a:xfrm>
            <a:off x="300470" y="206391"/>
            <a:ext cx="11891530" cy="1480366"/>
          </a:xfrm>
          <a:prstGeom prst="rect">
            <a:avLst/>
          </a:prstGeom>
          <a:noFill/>
          <a:ln>
            <a:noFill/>
          </a:ln>
        </p:spPr>
      </p:pic>
      <p:sp>
        <p:nvSpPr>
          <p:cNvPr id="97" name="Google Shape;97;p1"/>
          <p:cNvSpPr txBox="1"/>
          <p:nvPr/>
        </p:nvSpPr>
        <p:spPr>
          <a:xfrm>
            <a:off x="8004014" y="6085642"/>
            <a:ext cx="40548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accent6"/>
                </a:solidFill>
                <a:latin typeface="Calibri"/>
                <a:ea typeface="Calibri"/>
                <a:cs typeface="Calibri"/>
                <a:sym typeface="Calibri"/>
              </a:rPr>
              <a:t>Análisis y Desarrollo de Software</a:t>
            </a:r>
            <a:endParaRPr b="0" i="0" sz="1400" u="none" cap="none" strike="noStrike">
              <a:solidFill>
                <a:srgbClr val="000000"/>
              </a:solidFill>
              <a:latin typeface="Arial"/>
              <a:ea typeface="Arial"/>
              <a:cs typeface="Arial"/>
              <a:sym typeface="Arial"/>
            </a:endParaRPr>
          </a:p>
        </p:txBody>
      </p:sp>
      <p:pic>
        <p:nvPicPr>
          <p:cNvPr id="98" name="Google Shape;98;p1"/>
          <p:cNvPicPr preferRelativeResize="0"/>
          <p:nvPr/>
        </p:nvPicPr>
        <p:blipFill rotWithShape="1">
          <a:blip r:embed="rId4">
            <a:alphaModFix amt="85000"/>
          </a:blip>
          <a:srcRect b="0" l="0" r="0" t="0"/>
          <a:stretch/>
        </p:blipFill>
        <p:spPr>
          <a:xfrm>
            <a:off x="3675355" y="795291"/>
            <a:ext cx="4611719" cy="4611719"/>
          </a:xfrm>
          <a:prstGeom prst="rect">
            <a:avLst/>
          </a:prstGeom>
          <a:noFill/>
          <a:ln>
            <a:noFill/>
          </a:ln>
          <a:effectLst>
            <a:reflection blurRad="0" dir="5400000" dist="101600" endA="0" endPos="0"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9" name="Google Shape;169;p9"/>
          <p:cNvSpPr txBox="1"/>
          <p:nvPr/>
        </p:nvSpPr>
        <p:spPr>
          <a:xfrm>
            <a:off x="10914350" y="6473700"/>
            <a:ext cx="194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chemeClr val="dk1"/>
                </a:solidFill>
                <a:uFill>
                  <a:noFill/>
                </a:uFill>
                <a:latin typeface="Calibri"/>
                <a:ea typeface="Calibri"/>
                <a:cs typeface="Calibri"/>
                <a:sym typeface="Calibri"/>
                <a:hlinkClick r:id="rId3">
                  <a:extLst>
                    <a:ext uri="{A12FA001-AC4F-418D-AE19-62706E023703}">
                      <ahyp:hlinkClr val="tx"/>
                    </a:ext>
                  </a:extLst>
                </a:hlinkClick>
              </a:rPr>
              <a:t>ver formato</a:t>
            </a:r>
            <a:endParaRPr b="0" i="0" sz="1800" u="none" cap="none" strike="noStrike">
              <a:solidFill>
                <a:schemeClr val="dk1"/>
              </a:solidFill>
              <a:latin typeface="Calibri"/>
              <a:ea typeface="Calibri"/>
              <a:cs typeface="Calibri"/>
              <a:sym typeface="Calibri"/>
            </a:endParaRPr>
          </a:p>
        </p:txBody>
      </p:sp>
      <p:sp>
        <p:nvSpPr>
          <p:cNvPr id="170" name="Google Shape;170;p9"/>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La institución sin implementar el software </a:t>
            </a:r>
            <a:endParaRPr b="0" i="0" sz="2800" u="none" cap="none" strike="noStrike">
              <a:solidFill>
                <a:schemeClr val="dk1"/>
              </a:solidFill>
              <a:latin typeface="Calibri"/>
              <a:ea typeface="Calibri"/>
              <a:cs typeface="Calibri"/>
              <a:sym typeface="Calibri"/>
            </a:endParaRPr>
          </a:p>
        </p:txBody>
      </p:sp>
      <p:pic>
        <p:nvPicPr>
          <p:cNvPr id="171" name="Google Shape;171;p9"/>
          <p:cNvPicPr preferRelativeResize="0"/>
          <p:nvPr/>
        </p:nvPicPr>
        <p:blipFill rotWithShape="1">
          <a:blip r:embed="rId4">
            <a:alphaModFix/>
          </a:blip>
          <a:srcRect b="0" l="0" r="0" t="0"/>
          <a:stretch/>
        </p:blipFill>
        <p:spPr>
          <a:xfrm>
            <a:off x="2082738" y="2232631"/>
            <a:ext cx="7869130" cy="43604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f4ed825787_2_176"/>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77" name="Google Shape;177;g1f4ed825787_2_176"/>
          <p:cNvSpPr txBox="1"/>
          <p:nvPr/>
        </p:nvSpPr>
        <p:spPr>
          <a:xfrm>
            <a:off x="10847700" y="6396300"/>
            <a:ext cx="1344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MX" sz="1800" u="none" cap="none" strike="noStrike">
                <a:solidFill>
                  <a:schemeClr val="dk1"/>
                </a:solidFill>
                <a:uFill>
                  <a:noFill/>
                </a:uFill>
                <a:latin typeface="Calibri"/>
                <a:ea typeface="Calibri"/>
                <a:cs typeface="Calibri"/>
                <a:sym typeface="Calibri"/>
                <a:hlinkClick r:id="rId3">
                  <a:extLst>
                    <a:ext uri="{A12FA001-AC4F-418D-AE19-62706E023703}">
                      <ahyp:hlinkClr val="tx"/>
                    </a:ext>
                  </a:extLst>
                </a:hlinkClick>
              </a:rPr>
              <a:t>ver formato</a:t>
            </a:r>
            <a:endParaRPr b="0" i="0" sz="1800" u="none" cap="none" strike="noStrike">
              <a:solidFill>
                <a:schemeClr val="dk1"/>
              </a:solidFill>
              <a:latin typeface="Calibri"/>
              <a:ea typeface="Calibri"/>
              <a:cs typeface="Calibri"/>
              <a:sym typeface="Calibri"/>
            </a:endParaRPr>
          </a:p>
        </p:txBody>
      </p:sp>
      <p:sp>
        <p:nvSpPr>
          <p:cNvPr id="178" name="Google Shape;178;g1f4ed825787_2_176"/>
          <p:cNvSpPr txBox="1"/>
          <p:nvPr/>
        </p:nvSpPr>
        <p:spPr>
          <a:xfrm>
            <a:off x="364550" y="1451325"/>
            <a:ext cx="11380800" cy="2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La institución al implementar el software </a:t>
            </a:r>
            <a:endParaRPr b="0" i="0" sz="2800" u="none" cap="none" strike="noStrike">
              <a:solidFill>
                <a:schemeClr val="dk1"/>
              </a:solidFill>
              <a:latin typeface="Calibri"/>
              <a:ea typeface="Calibri"/>
              <a:cs typeface="Calibri"/>
              <a:sym typeface="Calibri"/>
            </a:endParaRPr>
          </a:p>
        </p:txBody>
      </p:sp>
      <p:pic>
        <p:nvPicPr>
          <p:cNvPr id="179" name="Google Shape;179;g1f4ed825787_2_176"/>
          <p:cNvPicPr preferRelativeResize="0"/>
          <p:nvPr/>
        </p:nvPicPr>
        <p:blipFill rotWithShape="1">
          <a:blip r:embed="rId4">
            <a:alphaModFix/>
          </a:blip>
          <a:srcRect b="0" l="0" r="0" t="0"/>
          <a:stretch/>
        </p:blipFill>
        <p:spPr>
          <a:xfrm>
            <a:off x="2202042" y="1991400"/>
            <a:ext cx="7705816" cy="47431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85" name="Google Shape;185;p10"/>
          <p:cNvSpPr txBox="1"/>
          <p:nvPr/>
        </p:nvSpPr>
        <p:spPr>
          <a:xfrm>
            <a:off x="3771900" y="4400550"/>
            <a:ext cx="845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86" name="Google Shape;186;p10"/>
          <p:cNvSpPr txBox="1"/>
          <p:nvPr/>
        </p:nvSpPr>
        <p:spPr>
          <a:xfrm>
            <a:off x="1321025" y="1626756"/>
            <a:ext cx="8839200" cy="33239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rgbClr val="FFFFFF"/>
                </a:highlight>
                <a:latin typeface="Roboto"/>
                <a:ea typeface="Roboto"/>
                <a:cs typeface="Roboto"/>
                <a:sym typeface="Roboto"/>
              </a:rPr>
              <a:t>La estrategia implementada para la recolección de datos, fue crear una encuesta la cual tiene 10 preguntas, contestada por  31 personas;  Esta encuesta fue de gran ayuda para saber la eficacia con la que nuestro software de recursos humanos impactara mediane la implementación de ChronoGuard.</a:t>
            </a:r>
            <a:endParaRPr b="0" i="0" sz="18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D0D0D"/>
              </a:solidFill>
              <a:highlight>
                <a:srgbClr val="FFFFFF"/>
              </a:highlight>
              <a:latin typeface="Roboto"/>
              <a:ea typeface="Roboto"/>
              <a:cs typeface="Roboto"/>
              <a:sym typeface="Roboto"/>
            </a:endParaRPr>
          </a:p>
        </p:txBody>
      </p:sp>
      <p:sp>
        <p:nvSpPr>
          <p:cNvPr id="187" name="Google Shape;187;p10"/>
          <p:cNvSpPr txBox="1"/>
          <p:nvPr/>
        </p:nvSpPr>
        <p:spPr>
          <a:xfrm>
            <a:off x="10525500" y="64612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D0D0D"/>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latin typeface="Roboto"/>
                <a:ea typeface="Roboto"/>
                <a:cs typeface="Roboto"/>
                <a:sym typeface="Roboto"/>
              </a:rPr>
              <a:t> </a:t>
            </a:r>
            <a:r>
              <a:rPr b="0" i="0" lang="es-MX" sz="1800" u="none" cap="none" strike="noStrike">
                <a:solidFill>
                  <a:schemeClr val="dk1"/>
                </a:solidFill>
                <a:highlight>
                  <a:schemeClr val="lt1"/>
                </a:highlight>
                <a:uFill>
                  <a:noFill/>
                </a:uFill>
                <a:latin typeface="Roboto"/>
                <a:ea typeface="Roboto"/>
                <a:cs typeface="Roboto"/>
                <a:sym typeface="Roboto"/>
                <a:hlinkClick r:id="rId4">
                  <a:extLst>
                    <a:ext uri="{A12FA001-AC4F-418D-AE19-62706E023703}">
                      <ahyp:hlinkClr val="tx"/>
                    </a:ext>
                  </a:extLst>
                </a:hlinkClick>
              </a:rPr>
              <a:t>Tabulación</a:t>
            </a:r>
            <a:r>
              <a:rPr b="0" i="0" lang="es-MX" sz="800" u="none" cap="none" strike="noStrike">
                <a:solidFill>
                  <a:schemeClr val="dk1"/>
                </a:solidFill>
                <a:latin typeface="Arial"/>
                <a:ea typeface="Arial"/>
                <a:cs typeface="Arial"/>
                <a:sym typeface="Arial"/>
              </a:rPr>
              <a:t> </a:t>
            </a:r>
            <a:endParaRPr b="0" i="0" sz="800" u="none" cap="none" strike="noStrike">
              <a:solidFill>
                <a:schemeClr val="dk1"/>
              </a:solidFill>
              <a:latin typeface="Arial"/>
              <a:ea typeface="Arial"/>
              <a:cs typeface="Arial"/>
              <a:sym typeface="Arial"/>
            </a:endParaRPr>
          </a:p>
        </p:txBody>
      </p:sp>
      <p:pic>
        <p:nvPicPr>
          <p:cNvPr id="188" name="Google Shape;188;p10"/>
          <p:cNvPicPr preferRelativeResize="0"/>
          <p:nvPr/>
        </p:nvPicPr>
        <p:blipFill rotWithShape="1">
          <a:blip r:embed="rId5">
            <a:alphaModFix/>
          </a:blip>
          <a:srcRect b="0" l="0" r="0" t="0"/>
          <a:stretch/>
        </p:blipFill>
        <p:spPr>
          <a:xfrm>
            <a:off x="1227203" y="3411950"/>
            <a:ext cx="2638520" cy="3323957"/>
          </a:xfrm>
          <a:prstGeom prst="rect">
            <a:avLst/>
          </a:prstGeom>
          <a:noFill/>
          <a:ln>
            <a:noFill/>
          </a:ln>
        </p:spPr>
      </p:pic>
      <p:pic>
        <p:nvPicPr>
          <p:cNvPr id="189" name="Google Shape;189;p10"/>
          <p:cNvPicPr preferRelativeResize="0"/>
          <p:nvPr/>
        </p:nvPicPr>
        <p:blipFill rotWithShape="1">
          <a:blip r:embed="rId6">
            <a:alphaModFix/>
          </a:blip>
          <a:srcRect b="0" l="0" r="0" t="0"/>
          <a:stretch/>
        </p:blipFill>
        <p:spPr>
          <a:xfrm>
            <a:off x="4216893" y="3392149"/>
            <a:ext cx="2432482" cy="3337600"/>
          </a:xfrm>
          <a:prstGeom prst="rect">
            <a:avLst/>
          </a:prstGeom>
          <a:noFill/>
          <a:ln>
            <a:noFill/>
          </a:ln>
        </p:spPr>
      </p:pic>
      <p:pic>
        <p:nvPicPr>
          <p:cNvPr id="190" name="Google Shape;190;p10"/>
          <p:cNvPicPr preferRelativeResize="0"/>
          <p:nvPr/>
        </p:nvPicPr>
        <p:blipFill rotWithShape="1">
          <a:blip r:embed="rId7">
            <a:alphaModFix/>
          </a:blip>
          <a:srcRect b="0" l="0" r="0" t="0"/>
          <a:stretch/>
        </p:blipFill>
        <p:spPr>
          <a:xfrm>
            <a:off x="7893312" y="3236213"/>
            <a:ext cx="2822905" cy="3428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2"/>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graphicFrame>
        <p:nvGraphicFramePr>
          <p:cNvPr id="196" name="Google Shape;196;p12"/>
          <p:cNvGraphicFramePr/>
          <p:nvPr/>
        </p:nvGraphicFramePr>
        <p:xfrm>
          <a:off x="222650" y="2363975"/>
          <a:ext cx="3000000" cy="3000000"/>
        </p:xfrm>
        <a:graphic>
          <a:graphicData uri="http://schemas.openxmlformats.org/drawingml/2006/table">
            <a:tbl>
              <a:tblPr bandCol="1" bandRow="1">
                <a:noFill/>
                <a:tableStyleId>{C94ACE62-CB25-4449-A1EA-71C526812ED1}</a:tableStyleId>
              </a:tblPr>
              <a:tblGrid>
                <a:gridCol w="1723650"/>
                <a:gridCol w="4048500"/>
              </a:tblGrid>
              <a:tr h="56885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Identificación del requerimiento:</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MX" sz="1200" u="none" cap="none" strike="noStrike"/>
                        <a:t>RF01.</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130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Nombre del requerimiento: </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MX" sz="1200" u="none" cap="none" strike="noStrike"/>
                        <a:t>Iniciar sesión </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3475">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Características:</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Arial"/>
                          <a:ea typeface="Arial"/>
                          <a:cs typeface="Arial"/>
                          <a:sym typeface="Arial"/>
                        </a:rPr>
                        <a:t>Formulario de inicio de sesión, autenticación segura, recuperación de contraseña, gestión de sesiones y notificaciones de seguridad</a:t>
                      </a:r>
                      <a:endParaRPr b="0"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7140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Descripción del requerimiento:</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0" i="0" lang="es-MX" sz="1200" u="none" cap="none" strike="noStrike">
                          <a:solidFill>
                            <a:srgbClr val="000000"/>
                          </a:solidFill>
                          <a:latin typeface="Arial"/>
                          <a:ea typeface="Arial"/>
                          <a:cs typeface="Arial"/>
                          <a:sym typeface="Arial"/>
                        </a:rPr>
                        <a:t>Permitirá a los usuarios iniciar sesión de manera segura, y recuperación de contraseñas. El sistema gestionará las sesiones de usuario, mantendrá un historial de accesos y enviará notificaciones de seguridad, asegurando un rendimiento óptimo y alta disponibilidad.</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13800">
                <a:tc>
                  <a:txBody>
                    <a:bodyPr/>
                    <a:lstStyle/>
                    <a:p>
                      <a:pPr indent="0" lvl="0" marL="0" marR="0" rtl="0" algn="l">
                        <a:lnSpc>
                          <a:spcPct val="100000"/>
                        </a:lnSpc>
                        <a:spcBef>
                          <a:spcPts val="0"/>
                        </a:spcBef>
                        <a:spcAft>
                          <a:spcPts val="0"/>
                        </a:spcAft>
                        <a:buClr>
                          <a:srgbClr val="000000"/>
                        </a:buClr>
                        <a:buSzPts val="1200"/>
                        <a:buFont typeface="Arial"/>
                        <a:buNone/>
                      </a:pPr>
                      <a:r>
                        <a:rPr b="1" lang="es-MX" sz="1200" u="none" cap="none" strike="noStrike"/>
                        <a:t>Requerimientos NO funcionales:</a:t>
                      </a:r>
                      <a:endParaRPr sz="1200" u="none" cap="none" strike="noStrike">
                        <a:latin typeface="Times New Roman"/>
                        <a:ea typeface="Times New Roman"/>
                        <a:cs typeface="Times New Roman"/>
                        <a:sym typeface="Times New Roman"/>
                      </a:endParaRPr>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rgbClr val="000000"/>
                        </a:buClr>
                        <a:buSzPts val="1200"/>
                        <a:buFont typeface="Arial"/>
                        <a:buChar char="●"/>
                      </a:pPr>
                      <a:r>
                        <a:rPr lang="es-MX" sz="1200" u="none" cap="none" strike="noStrike"/>
                        <a:t>RNF01</a:t>
                      </a:r>
                      <a:endParaRPr sz="1200" u="none" cap="none" strike="noStrike"/>
                    </a:p>
                    <a:p>
                      <a:pPr indent="-304800" lvl="0" marL="457200" marR="0" rtl="0" algn="l">
                        <a:lnSpc>
                          <a:spcPct val="100000"/>
                        </a:lnSpc>
                        <a:spcBef>
                          <a:spcPts val="0"/>
                        </a:spcBef>
                        <a:spcAft>
                          <a:spcPts val="0"/>
                        </a:spcAft>
                        <a:buClr>
                          <a:srgbClr val="000000"/>
                        </a:buClr>
                        <a:buSzPts val="1200"/>
                        <a:buFont typeface="Arial"/>
                        <a:buChar char="●"/>
                      </a:pPr>
                      <a:r>
                        <a:rPr lang="es-MX" sz="1200" u="none" cap="none" strike="noStrike"/>
                        <a:t>RNF02</a:t>
                      </a:r>
                      <a:endParaRPr sz="1200" u="none" cap="none" strike="noStrike"/>
                    </a:p>
                    <a:p>
                      <a:pPr indent="-304800" lvl="0" marL="457200" marR="0" rtl="0" algn="just">
                        <a:lnSpc>
                          <a:spcPct val="150000"/>
                        </a:lnSpc>
                        <a:spcBef>
                          <a:spcPts val="0"/>
                        </a:spcBef>
                        <a:spcAft>
                          <a:spcPts val="0"/>
                        </a:spcAft>
                        <a:buClr>
                          <a:srgbClr val="000000"/>
                        </a:buClr>
                        <a:buSzPts val="1200"/>
                        <a:buFont typeface="Arial"/>
                        <a:buChar char="●"/>
                      </a:pPr>
                      <a:r>
                        <a:rPr lang="es-MX" sz="1200" u="none" cap="none" strike="noStrike"/>
                        <a:t>RNF03</a:t>
                      </a:r>
                      <a:endParaRPr sz="1200" u="none" cap="none" strike="noStrike"/>
                    </a:p>
                    <a:p>
                      <a:pPr indent="0" lvl="0" marL="152400" marR="0" rtl="0" algn="just">
                        <a:lnSpc>
                          <a:spcPct val="150000"/>
                        </a:lnSpc>
                        <a:spcBef>
                          <a:spcPts val="0"/>
                        </a:spcBef>
                        <a:spcAft>
                          <a:spcPts val="0"/>
                        </a:spcAft>
                        <a:buClr>
                          <a:srgbClr val="000000"/>
                        </a:buClr>
                        <a:buSzPts val="1200"/>
                        <a:buFont typeface="Arial"/>
                        <a:buNone/>
                      </a:pPr>
                      <a:r>
                        <a:t/>
                      </a:r>
                      <a:endParaRPr sz="1200" u="none" cap="none" strike="noStrike"/>
                    </a:p>
                  </a:txBody>
                  <a:tcPr marT="0" marB="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97" name="Google Shape;197;p12"/>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Calibri"/>
                <a:ea typeface="Calibri"/>
                <a:cs typeface="Calibri"/>
                <a:sym typeface="Calibri"/>
                <a:hlinkClick r:id="rId3">
                  <a:extLst>
                    <a:ext uri="{A12FA001-AC4F-418D-AE19-62706E023703}">
                      <ahyp:hlinkClr val="tx"/>
                    </a:ext>
                  </a:extLst>
                </a:hlinkClick>
              </a:rPr>
              <a:t>ver documento</a:t>
            </a:r>
            <a:endParaRPr b="0" i="0" sz="1400" u="none" cap="none" strike="noStrike">
              <a:solidFill>
                <a:schemeClr val="dk1"/>
              </a:solidFill>
              <a:latin typeface="Calibri"/>
              <a:ea typeface="Calibri"/>
              <a:cs typeface="Calibri"/>
              <a:sym typeface="Calibri"/>
            </a:endParaRPr>
          </a:p>
        </p:txBody>
      </p:sp>
      <p:sp>
        <p:nvSpPr>
          <p:cNvPr id="198" name="Google Shape;198;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99" name="Google Shape;199;p12"/>
          <p:cNvGraphicFramePr/>
          <p:nvPr/>
        </p:nvGraphicFramePr>
        <p:xfrm>
          <a:off x="6429050" y="2434400"/>
          <a:ext cx="3000000" cy="3000000"/>
        </p:xfrm>
        <a:graphic>
          <a:graphicData uri="http://schemas.openxmlformats.org/drawingml/2006/table">
            <a:tbl>
              <a:tblPr bandCol="1" bandRow="1">
                <a:noFill/>
                <a:tableStyleId>{C94ACE62-CB25-4449-A1EA-71C526812ED1}</a:tableStyleId>
              </a:tblPr>
              <a:tblGrid>
                <a:gridCol w="1238875"/>
                <a:gridCol w="4250050"/>
              </a:tblGrid>
              <a:tr h="901925">
                <a:tc>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Identificación del requerimieno: </a:t>
                      </a:r>
                      <a:endParaRPr sz="1000" u="none" cap="none" strike="noStrike"/>
                    </a:p>
                  </a:txBody>
                  <a:tcPr marT="0" marB="0" marR="68575" marL="68575"/>
                </a:tc>
                <a:tc>
                  <a:txBody>
                    <a:bodyPr/>
                    <a:lstStyle/>
                    <a:p>
                      <a:pPr indent="0" lvl="0" marL="0" marR="0" rtl="0" algn="l">
                        <a:lnSpc>
                          <a:spcPct val="100000"/>
                        </a:lnSpc>
                        <a:spcBef>
                          <a:spcPts val="0"/>
                        </a:spcBef>
                        <a:spcAft>
                          <a:spcPts val="0"/>
                        </a:spcAft>
                        <a:buClr>
                          <a:srgbClr val="000000"/>
                        </a:buClr>
                        <a:buSzPts val="1000"/>
                        <a:buFont typeface="Arial"/>
                        <a:buNone/>
                      </a:pPr>
                      <a:r>
                        <a:rPr lang="es-MX" sz="1000" u="none" cap="none" strike="noStrike"/>
                        <a:t>RNF01</a:t>
                      </a:r>
                      <a:endParaRPr sz="1000" u="none" cap="none" strike="noStrike"/>
                    </a:p>
                  </a:txBody>
                  <a:tcPr marT="0" marB="0" marR="68575" marL="68575"/>
                </a:tc>
              </a:tr>
              <a:tr h="700950">
                <a:tc>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Nombre del Requerimiento: </a:t>
                      </a:r>
                      <a:endParaRPr sz="1000" u="none" cap="none" strike="noStrike"/>
                    </a:p>
                  </a:txBody>
                  <a:tcPr marT="0" marB="0" marR="68575" marL="68575"/>
                </a:tc>
                <a:tc>
                  <a:txBody>
                    <a:bodyPr/>
                    <a:lstStyle/>
                    <a:p>
                      <a:pPr indent="0" lvl="0" marL="0" marR="0" rtl="0" algn="l">
                        <a:lnSpc>
                          <a:spcPct val="100000"/>
                        </a:lnSpc>
                        <a:spcBef>
                          <a:spcPts val="0"/>
                        </a:spcBef>
                        <a:spcAft>
                          <a:spcPts val="0"/>
                        </a:spcAft>
                        <a:buClr>
                          <a:srgbClr val="000000"/>
                        </a:buClr>
                        <a:buSzPts val="1000"/>
                        <a:buFont typeface="Arial"/>
                        <a:buNone/>
                      </a:pPr>
                      <a:r>
                        <a:rPr b="0" i="0" lang="es-MX" sz="1200" u="none" cap="none" strike="noStrike">
                          <a:solidFill>
                            <a:srgbClr val="000000"/>
                          </a:solidFill>
                          <a:latin typeface="Arial"/>
                          <a:ea typeface="Arial"/>
                          <a:cs typeface="Arial"/>
                          <a:sym typeface="Arial"/>
                        </a:rPr>
                        <a:t>Seguridad de datos</a:t>
                      </a:r>
                      <a:endParaRPr sz="1200" u="none" cap="none" strike="noStrike"/>
                    </a:p>
                  </a:txBody>
                  <a:tcPr marT="0" marB="0" marR="68575" marL="68575"/>
                </a:tc>
              </a:tr>
              <a:tr h="700950">
                <a:tc>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Características: </a:t>
                      </a:r>
                      <a:endParaRPr sz="1000" u="none" cap="none" strike="noStrike"/>
                    </a:p>
                  </a:txBody>
                  <a:tcPr marT="0" marB="0" marR="68575" marL="68575"/>
                </a:tc>
                <a:tc>
                  <a:txBody>
                    <a:bodyPr/>
                    <a:lstStyle/>
                    <a:p>
                      <a:pPr indent="0" lvl="0" marL="0" marR="0" rtl="0" algn="l">
                        <a:lnSpc>
                          <a:spcPct val="100000"/>
                        </a:lnSpc>
                        <a:spcBef>
                          <a:spcPts val="0"/>
                        </a:spcBef>
                        <a:spcAft>
                          <a:spcPts val="0"/>
                        </a:spcAft>
                        <a:buClr>
                          <a:srgbClr val="000000"/>
                        </a:buClr>
                        <a:buSzPts val="1000"/>
                        <a:buFont typeface="Arial"/>
                        <a:buNone/>
                      </a:pPr>
                      <a:r>
                        <a:rPr b="0" i="0" lang="es-MX" sz="1200" u="none" cap="none" strike="noStrike">
                          <a:solidFill>
                            <a:srgbClr val="000000"/>
                          </a:solidFill>
                          <a:latin typeface="Arial"/>
                          <a:ea typeface="Arial"/>
                          <a:cs typeface="Arial"/>
                          <a:sym typeface="Arial"/>
                        </a:rPr>
                        <a:t>Cumplimiento de estándares de seguridad, cifrado, autenticación, control de acceso.</a:t>
                      </a:r>
                      <a:endParaRPr sz="1200" u="none" cap="none" strike="noStrike"/>
                    </a:p>
                  </a:txBody>
                  <a:tcPr marT="0" marB="0" marR="68575" marL="68575"/>
                </a:tc>
              </a:tr>
              <a:tr h="1088075">
                <a:tc>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Descripción del requerimiento:</a:t>
                      </a:r>
                      <a:r>
                        <a:rPr b="1" i="1" lang="es-MX" sz="1000" u="none" cap="none" strike="noStrike"/>
                        <a:t> </a:t>
                      </a:r>
                      <a:endParaRPr sz="1000" u="none" cap="none" strike="noStrike"/>
                    </a:p>
                  </a:txBody>
                  <a:tcPr marT="0" marB="0" marR="68575" marL="68575"/>
                </a:tc>
                <a:tc>
                  <a:txBody>
                    <a:bodyPr/>
                    <a:lstStyle/>
                    <a:p>
                      <a:pPr indent="0" lvl="0" marL="0" marR="0" rtl="0" algn="l">
                        <a:lnSpc>
                          <a:spcPct val="100000"/>
                        </a:lnSpc>
                        <a:spcBef>
                          <a:spcPts val="0"/>
                        </a:spcBef>
                        <a:spcAft>
                          <a:spcPts val="0"/>
                        </a:spcAft>
                        <a:buNone/>
                      </a:pPr>
                      <a:r>
                        <a:rPr b="0" i="0" lang="es-MX" sz="1050" u="none" cap="none" strike="noStrike">
                          <a:solidFill>
                            <a:srgbClr val="000000"/>
                          </a:solidFill>
                          <a:latin typeface="Arial"/>
                          <a:ea typeface="Arial"/>
                          <a:cs typeface="Arial"/>
                          <a:sym typeface="Arial"/>
                        </a:rPr>
                        <a:t>El sistema debe cumplir con estándares de seguridad de datos para garantizar la confidencialidad, integridad y disponibilidad de la información de asistencia del personal. Debe incluir medidas de cifrado, autenticación de usuarios, control de acceso y auditorías de seguridad.</a:t>
                      </a:r>
                      <a:endParaRPr b="0" sz="1050" u="none" cap="none" strike="noStrike"/>
                    </a:p>
                    <a:p>
                      <a:pPr indent="0" lvl="0" marL="0" marR="0" rtl="0" algn="l">
                        <a:lnSpc>
                          <a:spcPct val="100000"/>
                        </a:lnSpc>
                        <a:spcBef>
                          <a:spcPts val="0"/>
                        </a:spcBef>
                        <a:spcAft>
                          <a:spcPts val="0"/>
                        </a:spcAft>
                        <a:buNone/>
                      </a:pPr>
                      <a:br>
                        <a:rPr lang="es-MX" sz="1050" u="none" cap="none" strike="noStrike"/>
                      </a:br>
                      <a:endParaRPr sz="1050" u="none" cap="none" strike="noStrike"/>
                    </a:p>
                  </a:txBody>
                  <a:tcPr marT="0" marB="0" marR="68575" marL="68575"/>
                </a:tc>
              </a:tr>
              <a:tr h="700950">
                <a:tc gridSpan="2">
                  <a:txBody>
                    <a:bodyPr/>
                    <a:lstStyle/>
                    <a:p>
                      <a:pPr indent="0" lvl="0" marL="0" marR="0" rtl="0" algn="l">
                        <a:lnSpc>
                          <a:spcPct val="100000"/>
                        </a:lnSpc>
                        <a:spcBef>
                          <a:spcPts val="0"/>
                        </a:spcBef>
                        <a:spcAft>
                          <a:spcPts val="0"/>
                        </a:spcAft>
                        <a:buClr>
                          <a:srgbClr val="000000"/>
                        </a:buClr>
                        <a:buSzPts val="1000"/>
                        <a:buFont typeface="Arial"/>
                        <a:buNone/>
                      </a:pPr>
                      <a:r>
                        <a:rPr b="1" lang="es-MX" sz="1000" u="none" cap="none" strike="noStrike"/>
                        <a:t>Prioridad del requerimiento:     </a:t>
                      </a:r>
                      <a:endParaRPr sz="1000" u="none" cap="none" strike="noStrike"/>
                    </a:p>
                    <a:p>
                      <a:pPr indent="0" lvl="0" marL="0" marR="0" rtl="0" algn="l">
                        <a:lnSpc>
                          <a:spcPct val="100000"/>
                        </a:lnSpc>
                        <a:spcBef>
                          <a:spcPts val="0"/>
                        </a:spcBef>
                        <a:spcAft>
                          <a:spcPts val="0"/>
                        </a:spcAft>
                        <a:buClr>
                          <a:srgbClr val="000000"/>
                        </a:buClr>
                        <a:buSzPts val="1000"/>
                        <a:buFont typeface="Arial"/>
                        <a:buNone/>
                      </a:pPr>
                      <a:r>
                        <a:rPr lang="es-MX" sz="1000" u="none" cap="none" strike="noStrike"/>
                        <a:t>Alta	</a:t>
                      </a:r>
                      <a:endParaRPr sz="1000" u="none" cap="none" strike="noStrike"/>
                    </a:p>
                  </a:txBody>
                  <a:tcPr marT="0" marB="0" marR="68575" marL="68575"/>
                </a:tc>
                <a:tc hMerge="1"/>
              </a:tr>
            </a:tbl>
          </a:graphicData>
        </a:graphic>
      </p:graphicFrame>
      <p:sp>
        <p:nvSpPr>
          <p:cNvPr id="200" name="Google Shape;200;p12"/>
          <p:cNvSpPr txBox="1"/>
          <p:nvPr/>
        </p:nvSpPr>
        <p:spPr>
          <a:xfrm>
            <a:off x="443400" y="1753925"/>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funcionales</a:t>
            </a:r>
            <a:endParaRPr b="0" i="0" sz="2800" u="none" cap="none" strike="noStrike">
              <a:solidFill>
                <a:schemeClr val="dk1"/>
              </a:solidFill>
              <a:latin typeface="Calibri"/>
              <a:ea typeface="Calibri"/>
              <a:cs typeface="Calibri"/>
              <a:sym typeface="Calibri"/>
            </a:endParaRPr>
          </a:p>
        </p:txBody>
      </p:sp>
      <p:sp>
        <p:nvSpPr>
          <p:cNvPr id="201" name="Google Shape;201;p12"/>
          <p:cNvSpPr txBox="1"/>
          <p:nvPr/>
        </p:nvSpPr>
        <p:spPr>
          <a:xfrm>
            <a:off x="6429050" y="1753925"/>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Requerimientos no funcionales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Casos de uso  </a:t>
            </a:r>
            <a:endParaRPr/>
          </a:p>
        </p:txBody>
      </p:sp>
      <p:sp>
        <p:nvSpPr>
          <p:cNvPr id="207" name="Google Shape;207;p29"/>
          <p:cNvSpPr txBox="1"/>
          <p:nvPr/>
        </p:nvSpPr>
        <p:spPr>
          <a:xfrm>
            <a:off x="10857250" y="6457800"/>
            <a:ext cx="22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Calibri"/>
                <a:ea typeface="Calibri"/>
                <a:cs typeface="Calibri"/>
                <a:sym typeface="Calibri"/>
                <a:hlinkClick r:id="rId3">
                  <a:extLst>
                    <a:ext uri="{A12FA001-AC4F-418D-AE19-62706E023703}">
                      <ahyp:hlinkClr val="tx"/>
                    </a:ext>
                  </a:extLst>
                </a:hlinkClick>
              </a:rPr>
              <a:t>ver documento</a:t>
            </a:r>
            <a:endParaRPr b="0" i="0" sz="1400" u="none" cap="none" strike="noStrike">
              <a:solidFill>
                <a:schemeClr val="dk1"/>
              </a:solidFill>
              <a:latin typeface="Calibri"/>
              <a:ea typeface="Calibri"/>
              <a:cs typeface="Calibri"/>
              <a:sym typeface="Calibri"/>
            </a:endParaRPr>
          </a:p>
        </p:txBody>
      </p:sp>
      <p:sp>
        <p:nvSpPr>
          <p:cNvPr id="208" name="Google Shape;208;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9"/>
          <p:cNvSpPr txBox="1"/>
          <p:nvPr/>
        </p:nvSpPr>
        <p:spPr>
          <a:xfrm>
            <a:off x="456217" y="1335310"/>
            <a:ext cx="46017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s-MX" sz="2800" u="none" cap="none" strike="noStrike">
                <a:solidFill>
                  <a:schemeClr val="dk1"/>
                </a:solidFill>
                <a:latin typeface="Calibri"/>
                <a:ea typeface="Calibri"/>
                <a:cs typeface="Calibri"/>
                <a:sym typeface="Calibri"/>
              </a:rPr>
              <a:t>Casos de uso</a:t>
            </a:r>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10" name="Google Shape;210;p29"/>
          <p:cNvSpPr txBox="1"/>
          <p:nvPr/>
        </p:nvSpPr>
        <p:spPr>
          <a:xfrm>
            <a:off x="7529881" y="1735510"/>
            <a:ext cx="58779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11" name="Google Shape;211;p29"/>
          <p:cNvPicPr preferRelativeResize="0"/>
          <p:nvPr/>
        </p:nvPicPr>
        <p:blipFill rotWithShape="1">
          <a:blip r:embed="rId4">
            <a:alphaModFix/>
          </a:blip>
          <a:srcRect b="0" l="0" r="0" t="0"/>
          <a:stretch/>
        </p:blipFill>
        <p:spPr>
          <a:xfrm>
            <a:off x="390243" y="1837730"/>
            <a:ext cx="4070662" cy="4689520"/>
          </a:xfrm>
          <a:prstGeom prst="rect">
            <a:avLst/>
          </a:prstGeom>
          <a:noFill/>
          <a:ln>
            <a:noFill/>
          </a:ln>
        </p:spPr>
      </p:pic>
      <p:pic>
        <p:nvPicPr>
          <p:cNvPr id="212" name="Google Shape;212;p29"/>
          <p:cNvPicPr preferRelativeResize="0"/>
          <p:nvPr/>
        </p:nvPicPr>
        <p:blipFill rotWithShape="1">
          <a:blip r:embed="rId5">
            <a:alphaModFix/>
          </a:blip>
          <a:srcRect b="0" l="0" r="0" t="0"/>
          <a:stretch/>
        </p:blipFill>
        <p:spPr>
          <a:xfrm>
            <a:off x="4637978" y="1903370"/>
            <a:ext cx="6042198" cy="44480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u="sng">
                <a:solidFill>
                  <a:schemeClr val="lt1"/>
                </a:solidFill>
                <a:latin typeface="Work Sans Medium"/>
                <a:ea typeface="Work Sans Medium"/>
                <a:cs typeface="Work Sans Medium"/>
                <a:sym typeface="Work Sans Medium"/>
                <a:hlinkClick r:id="rId3">
                  <a:extLst>
                    <a:ext uri="{A12FA001-AC4F-418D-AE19-62706E023703}">
                      <ahyp:hlinkClr val="tx"/>
                    </a:ext>
                  </a:extLst>
                </a:hlinkClick>
              </a:rPr>
              <a:t>Mockup</a:t>
            </a:r>
            <a:r>
              <a:rPr lang="es-MX" sz="4000">
                <a:solidFill>
                  <a:schemeClr val="lt1"/>
                </a:solidFill>
                <a:latin typeface="Work Sans Medium"/>
                <a:ea typeface="Work Sans Medium"/>
                <a:cs typeface="Work Sans Medium"/>
                <a:sym typeface="Work Sans Medium"/>
              </a:rPr>
              <a:t>  </a:t>
            </a:r>
            <a:endParaRPr/>
          </a:p>
        </p:txBody>
      </p:sp>
      <p:sp>
        <p:nvSpPr>
          <p:cNvPr id="218" name="Google Shape;218;p13"/>
          <p:cNvSpPr txBox="1"/>
          <p:nvPr/>
        </p:nvSpPr>
        <p:spPr>
          <a:xfrm>
            <a:off x="10223772" y="1473450"/>
            <a:ext cx="2387700" cy="5322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pic>
        <p:nvPicPr>
          <p:cNvPr id="219" name="Google Shape;219;p13"/>
          <p:cNvPicPr preferRelativeResize="0"/>
          <p:nvPr/>
        </p:nvPicPr>
        <p:blipFill rotWithShape="1">
          <a:blip r:embed="rId4">
            <a:alphaModFix/>
          </a:blip>
          <a:srcRect b="0" l="0" r="0" t="0"/>
          <a:stretch/>
        </p:blipFill>
        <p:spPr>
          <a:xfrm>
            <a:off x="1" y="1473450"/>
            <a:ext cx="3781886" cy="2494867"/>
          </a:xfrm>
          <a:prstGeom prst="rect">
            <a:avLst/>
          </a:prstGeom>
          <a:noFill/>
          <a:ln>
            <a:noFill/>
          </a:ln>
        </p:spPr>
      </p:pic>
      <p:pic>
        <p:nvPicPr>
          <p:cNvPr id="220" name="Google Shape;220;p13"/>
          <p:cNvPicPr preferRelativeResize="0"/>
          <p:nvPr/>
        </p:nvPicPr>
        <p:blipFill rotWithShape="1">
          <a:blip r:embed="rId5">
            <a:alphaModFix/>
          </a:blip>
          <a:srcRect b="0" l="0" r="0" t="0"/>
          <a:stretch/>
        </p:blipFill>
        <p:spPr>
          <a:xfrm>
            <a:off x="3808521" y="1477665"/>
            <a:ext cx="4052056" cy="2520065"/>
          </a:xfrm>
          <a:prstGeom prst="rect">
            <a:avLst/>
          </a:prstGeom>
          <a:noFill/>
          <a:ln>
            <a:noFill/>
          </a:ln>
        </p:spPr>
      </p:pic>
      <p:pic>
        <p:nvPicPr>
          <p:cNvPr id="221" name="Google Shape;221;p13"/>
          <p:cNvPicPr preferRelativeResize="0"/>
          <p:nvPr/>
        </p:nvPicPr>
        <p:blipFill rotWithShape="1">
          <a:blip r:embed="rId6">
            <a:alphaModFix/>
          </a:blip>
          <a:srcRect b="0" l="0" r="0" t="0"/>
          <a:stretch/>
        </p:blipFill>
        <p:spPr>
          <a:xfrm>
            <a:off x="7860577" y="1473450"/>
            <a:ext cx="4331423" cy="2520065"/>
          </a:xfrm>
          <a:prstGeom prst="rect">
            <a:avLst/>
          </a:prstGeom>
          <a:noFill/>
          <a:ln>
            <a:noFill/>
          </a:ln>
        </p:spPr>
      </p:pic>
      <p:pic>
        <p:nvPicPr>
          <p:cNvPr id="222" name="Google Shape;222;p13"/>
          <p:cNvPicPr preferRelativeResize="0"/>
          <p:nvPr/>
        </p:nvPicPr>
        <p:blipFill rotWithShape="1">
          <a:blip r:embed="rId7">
            <a:alphaModFix/>
          </a:blip>
          <a:srcRect b="0" l="0" r="0" t="0"/>
          <a:stretch/>
        </p:blipFill>
        <p:spPr>
          <a:xfrm>
            <a:off x="1" y="3990755"/>
            <a:ext cx="3781886" cy="2787590"/>
          </a:xfrm>
          <a:prstGeom prst="rect">
            <a:avLst/>
          </a:prstGeom>
          <a:noFill/>
          <a:ln>
            <a:noFill/>
          </a:ln>
        </p:spPr>
      </p:pic>
      <p:pic>
        <p:nvPicPr>
          <p:cNvPr id="223" name="Google Shape;223;p13"/>
          <p:cNvPicPr preferRelativeResize="0"/>
          <p:nvPr/>
        </p:nvPicPr>
        <p:blipFill rotWithShape="1">
          <a:blip r:embed="rId8">
            <a:alphaModFix/>
          </a:blip>
          <a:srcRect b="0" l="0" r="0" t="0"/>
          <a:stretch/>
        </p:blipFill>
        <p:spPr>
          <a:xfrm>
            <a:off x="3808521" y="3997730"/>
            <a:ext cx="4025422" cy="2780615"/>
          </a:xfrm>
          <a:prstGeom prst="rect">
            <a:avLst/>
          </a:prstGeom>
          <a:noFill/>
          <a:ln>
            <a:noFill/>
          </a:ln>
        </p:spPr>
      </p:pic>
      <p:pic>
        <p:nvPicPr>
          <p:cNvPr id="224" name="Google Shape;224;p13"/>
          <p:cNvPicPr preferRelativeResize="0"/>
          <p:nvPr/>
        </p:nvPicPr>
        <p:blipFill rotWithShape="1">
          <a:blip r:embed="rId9">
            <a:alphaModFix/>
          </a:blip>
          <a:srcRect b="0" l="0" r="0" t="0"/>
          <a:stretch/>
        </p:blipFill>
        <p:spPr>
          <a:xfrm>
            <a:off x="7887211" y="3982338"/>
            <a:ext cx="4304789" cy="27806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u="sng">
                <a:solidFill>
                  <a:schemeClr val="lt1"/>
                </a:solidFill>
                <a:latin typeface="Work Sans Medium"/>
                <a:ea typeface="Work Sans Medium"/>
                <a:cs typeface="Work Sans Medium"/>
                <a:sym typeface="Work Sans Medium"/>
                <a:hlinkClick r:id="rId3">
                  <a:extLst>
                    <a:ext uri="{A12FA001-AC4F-418D-AE19-62706E023703}">
                      <ahyp:hlinkClr val="tx"/>
                    </a:ext>
                  </a:extLst>
                </a:hlinkClick>
              </a:rPr>
              <a:t>Cotizaciones</a:t>
            </a:r>
            <a:r>
              <a:rPr lang="es-MX" sz="4000">
                <a:solidFill>
                  <a:schemeClr val="lt1"/>
                </a:solidFill>
                <a:latin typeface="Work Sans Medium"/>
                <a:ea typeface="Work Sans Medium"/>
                <a:cs typeface="Work Sans Medium"/>
                <a:sym typeface="Work Sans Medium"/>
              </a:rPr>
              <a:t>  </a:t>
            </a:r>
            <a:endParaRPr/>
          </a:p>
        </p:txBody>
      </p:sp>
      <p:sp>
        <p:nvSpPr>
          <p:cNvPr id="230" name="Google Shape;230;p30"/>
          <p:cNvSpPr txBox="1"/>
          <p:nvPr/>
        </p:nvSpPr>
        <p:spPr>
          <a:xfrm>
            <a:off x="10223772" y="1473450"/>
            <a:ext cx="2387700" cy="5322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pic>
        <p:nvPicPr>
          <p:cNvPr id="231" name="Google Shape;231;p30"/>
          <p:cNvPicPr preferRelativeResize="0"/>
          <p:nvPr/>
        </p:nvPicPr>
        <p:blipFill rotWithShape="1">
          <a:blip r:embed="rId4">
            <a:alphaModFix/>
          </a:blip>
          <a:srcRect b="0" l="0" r="0" t="0"/>
          <a:stretch/>
        </p:blipFill>
        <p:spPr>
          <a:xfrm>
            <a:off x="71021" y="1473450"/>
            <a:ext cx="4037184" cy="2610964"/>
          </a:xfrm>
          <a:prstGeom prst="rect">
            <a:avLst/>
          </a:prstGeom>
          <a:noFill/>
          <a:ln>
            <a:noFill/>
          </a:ln>
        </p:spPr>
      </p:pic>
      <p:pic>
        <p:nvPicPr>
          <p:cNvPr id="232" name="Google Shape;232;p30"/>
          <p:cNvPicPr preferRelativeResize="0"/>
          <p:nvPr/>
        </p:nvPicPr>
        <p:blipFill rotWithShape="1">
          <a:blip r:embed="rId5">
            <a:alphaModFix/>
          </a:blip>
          <a:srcRect b="0" l="0" r="0" t="0"/>
          <a:stretch/>
        </p:blipFill>
        <p:spPr>
          <a:xfrm>
            <a:off x="4108205" y="1473451"/>
            <a:ext cx="4298948" cy="2566402"/>
          </a:xfrm>
          <a:prstGeom prst="rect">
            <a:avLst/>
          </a:prstGeom>
          <a:noFill/>
          <a:ln>
            <a:noFill/>
          </a:ln>
        </p:spPr>
      </p:pic>
      <p:pic>
        <p:nvPicPr>
          <p:cNvPr id="233" name="Google Shape;233;p30"/>
          <p:cNvPicPr preferRelativeResize="0"/>
          <p:nvPr/>
        </p:nvPicPr>
        <p:blipFill rotWithShape="1">
          <a:blip r:embed="rId6">
            <a:alphaModFix/>
          </a:blip>
          <a:srcRect b="0" l="0" r="0" t="0"/>
          <a:stretch/>
        </p:blipFill>
        <p:spPr>
          <a:xfrm>
            <a:off x="8407153" y="1473450"/>
            <a:ext cx="3798290" cy="2610964"/>
          </a:xfrm>
          <a:prstGeom prst="rect">
            <a:avLst/>
          </a:prstGeom>
          <a:noFill/>
          <a:ln>
            <a:noFill/>
          </a:ln>
        </p:spPr>
      </p:pic>
      <p:pic>
        <p:nvPicPr>
          <p:cNvPr id="234" name="Google Shape;234;p30"/>
          <p:cNvPicPr preferRelativeResize="0"/>
          <p:nvPr/>
        </p:nvPicPr>
        <p:blipFill rotWithShape="1">
          <a:blip r:embed="rId7">
            <a:alphaModFix/>
          </a:blip>
          <a:srcRect b="0" l="0" r="0" t="0"/>
          <a:stretch/>
        </p:blipFill>
        <p:spPr>
          <a:xfrm>
            <a:off x="0" y="4011367"/>
            <a:ext cx="4108205" cy="2746364"/>
          </a:xfrm>
          <a:prstGeom prst="rect">
            <a:avLst/>
          </a:prstGeom>
          <a:noFill/>
          <a:ln>
            <a:noFill/>
          </a:ln>
        </p:spPr>
      </p:pic>
      <p:pic>
        <p:nvPicPr>
          <p:cNvPr id="235" name="Google Shape;235;p30"/>
          <p:cNvPicPr preferRelativeResize="0"/>
          <p:nvPr/>
        </p:nvPicPr>
        <p:blipFill rotWithShape="1">
          <a:blip r:embed="rId8">
            <a:alphaModFix/>
          </a:blip>
          <a:srcRect b="0" l="0" r="0" t="0"/>
          <a:stretch/>
        </p:blipFill>
        <p:spPr>
          <a:xfrm>
            <a:off x="4108206" y="4062115"/>
            <a:ext cx="4423236" cy="2795885"/>
          </a:xfrm>
          <a:prstGeom prst="rect">
            <a:avLst/>
          </a:prstGeom>
          <a:noFill/>
          <a:ln>
            <a:noFill/>
          </a:ln>
        </p:spPr>
      </p:pic>
      <p:pic>
        <p:nvPicPr>
          <p:cNvPr id="236" name="Google Shape;236;p30"/>
          <p:cNvPicPr preferRelativeResize="0"/>
          <p:nvPr/>
        </p:nvPicPr>
        <p:blipFill rotWithShape="1">
          <a:blip r:embed="rId9">
            <a:alphaModFix/>
          </a:blip>
          <a:srcRect b="0" l="0" r="0" t="0"/>
          <a:stretch/>
        </p:blipFill>
        <p:spPr>
          <a:xfrm>
            <a:off x="8517998" y="4093926"/>
            <a:ext cx="3674002" cy="26988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u="sng">
                <a:solidFill>
                  <a:schemeClr val="lt1"/>
                </a:solidFill>
                <a:latin typeface="Work Sans Medium"/>
                <a:ea typeface="Work Sans Medium"/>
                <a:cs typeface="Work Sans Medium"/>
                <a:sym typeface="Work Sans Medium"/>
                <a:hlinkClick r:id="rId3">
                  <a:extLst>
                    <a:ext uri="{A12FA001-AC4F-418D-AE19-62706E023703}">
                      <ahyp:hlinkClr val="tx"/>
                    </a:ext>
                  </a:extLst>
                </a:hlinkClick>
              </a:rPr>
              <a:t>Comparación de precios   </a:t>
            </a:r>
            <a:endParaRPr/>
          </a:p>
        </p:txBody>
      </p:sp>
      <p:sp>
        <p:nvSpPr>
          <p:cNvPr id="242" name="Google Shape;242;p31"/>
          <p:cNvSpPr txBox="1"/>
          <p:nvPr/>
        </p:nvSpPr>
        <p:spPr>
          <a:xfrm>
            <a:off x="10223772" y="1473450"/>
            <a:ext cx="2387700" cy="5322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Calibri"/>
              <a:ea typeface="Calibri"/>
              <a:cs typeface="Calibri"/>
              <a:sym typeface="Calibri"/>
            </a:endParaRPr>
          </a:p>
        </p:txBody>
      </p:sp>
      <p:pic>
        <p:nvPicPr>
          <p:cNvPr id="243" name="Google Shape;243;p31"/>
          <p:cNvPicPr preferRelativeResize="0"/>
          <p:nvPr/>
        </p:nvPicPr>
        <p:blipFill rotWithShape="1">
          <a:blip r:embed="rId4">
            <a:alphaModFix/>
          </a:blip>
          <a:srcRect b="0" l="0" r="0" t="0"/>
          <a:stretch/>
        </p:blipFill>
        <p:spPr>
          <a:xfrm>
            <a:off x="1" y="1473451"/>
            <a:ext cx="5335480" cy="2557012"/>
          </a:xfrm>
          <a:prstGeom prst="rect">
            <a:avLst/>
          </a:prstGeom>
          <a:noFill/>
          <a:ln>
            <a:noFill/>
          </a:ln>
        </p:spPr>
      </p:pic>
      <p:pic>
        <p:nvPicPr>
          <p:cNvPr id="244" name="Google Shape;244;p31"/>
          <p:cNvPicPr preferRelativeResize="0"/>
          <p:nvPr/>
        </p:nvPicPr>
        <p:blipFill rotWithShape="1">
          <a:blip r:embed="rId5">
            <a:alphaModFix/>
          </a:blip>
          <a:srcRect b="0" l="0" r="0" t="0"/>
          <a:stretch/>
        </p:blipFill>
        <p:spPr>
          <a:xfrm>
            <a:off x="5335481" y="1473450"/>
            <a:ext cx="6856519" cy="2557012"/>
          </a:xfrm>
          <a:prstGeom prst="rect">
            <a:avLst/>
          </a:prstGeom>
          <a:noFill/>
          <a:ln>
            <a:noFill/>
          </a:ln>
        </p:spPr>
      </p:pic>
      <p:pic>
        <p:nvPicPr>
          <p:cNvPr id="245" name="Google Shape;245;p31"/>
          <p:cNvPicPr preferRelativeResize="0"/>
          <p:nvPr/>
        </p:nvPicPr>
        <p:blipFill rotWithShape="1">
          <a:blip r:embed="rId6">
            <a:alphaModFix/>
          </a:blip>
          <a:srcRect b="0" l="0" r="0" t="0"/>
          <a:stretch/>
        </p:blipFill>
        <p:spPr>
          <a:xfrm>
            <a:off x="0" y="4082990"/>
            <a:ext cx="12192000" cy="26031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Imagen que contiene Interfaz de usuario gráfica&#10;&#10;Descripción generada automáticamente" id="250" name="Google Shape;250;p14"/>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sp>
        <p:nvSpPr>
          <p:cNvPr id="104" name="Google Shape;104;p2"/>
          <p:cNvSpPr txBox="1"/>
          <p:nvPr/>
        </p:nvSpPr>
        <p:spPr>
          <a:xfrm>
            <a:off x="5015881" y="2967300"/>
            <a:ext cx="5805900" cy="147728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Cristian Camilo Melo Cano</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Juan Esteban Londoño Carvajal</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Kevin Leonardo Pacheco Rueda</a:t>
            </a:r>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David Leonardo Meneses Parra</a:t>
            </a:r>
            <a:endParaRPr/>
          </a:p>
          <a:p>
            <a:pPr indent="-285750" lvl="0" marL="285750" marR="0" rtl="0" algn="l">
              <a:lnSpc>
                <a:spcPct val="100000"/>
              </a:lnSpc>
              <a:spcBef>
                <a:spcPts val="0"/>
              </a:spcBef>
              <a:spcAft>
                <a:spcPts val="0"/>
              </a:spcAft>
              <a:buClr>
                <a:schemeClr val="dk1"/>
              </a:buClr>
              <a:buSzPts val="1800"/>
              <a:buFont typeface="Arial"/>
              <a:buChar char="•"/>
            </a:pPr>
            <a:r>
              <a:rPr b="0" i="0" lang="es-MX" sz="1800" u="none" cap="none" strike="noStrike">
                <a:solidFill>
                  <a:schemeClr val="dk1"/>
                </a:solidFill>
                <a:latin typeface="Calibri"/>
                <a:ea typeface="Calibri"/>
                <a:cs typeface="Calibri"/>
                <a:sym typeface="Calibri"/>
              </a:rPr>
              <a:t>Brayan David Castañeda Leiva</a:t>
            </a:r>
            <a:endParaRPr b="0" i="0" sz="1800" u="none" cap="none" strike="noStrike">
              <a:solidFill>
                <a:srgbClr val="000000"/>
              </a:solidFill>
              <a:latin typeface="Arial"/>
              <a:ea typeface="Arial"/>
              <a:cs typeface="Arial"/>
              <a:sym typeface="Arial"/>
            </a:endParaRPr>
          </a:p>
        </p:txBody>
      </p:sp>
      <p:pic>
        <p:nvPicPr>
          <p:cNvPr id="105" name="Google Shape;105;p2"/>
          <p:cNvPicPr preferRelativeResize="0"/>
          <p:nvPr/>
        </p:nvPicPr>
        <p:blipFill rotWithShape="1">
          <a:blip r:embed="rId3">
            <a:alphaModFix/>
          </a:blip>
          <a:srcRect b="0" l="0" r="0" t="0"/>
          <a:stretch/>
        </p:blipFill>
        <p:spPr>
          <a:xfrm>
            <a:off x="567253" y="1731146"/>
            <a:ext cx="3711044" cy="37110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456217" y="330750"/>
            <a:ext cx="10260000" cy="83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1" name="Google Shape;111;p3"/>
          <p:cNvSpPr txBox="1"/>
          <p:nvPr/>
        </p:nvSpPr>
        <p:spPr>
          <a:xfrm>
            <a:off x="8247319" y="1834874"/>
            <a:ext cx="1686794"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s-MX" sz="1800" u="none" cap="none" strike="noStrike">
                <a:solidFill>
                  <a:schemeClr val="dk1"/>
                </a:solidFill>
                <a:latin typeface="Calibri"/>
                <a:ea typeface="Calibri"/>
                <a:cs typeface="Calibri"/>
                <a:sym typeface="Calibri"/>
              </a:rPr>
              <a:t>CRONOGUARD</a:t>
            </a:r>
            <a:endParaRPr b="0" i="0" sz="1800" u="none" cap="none" strike="noStrike">
              <a:solidFill>
                <a:srgbClr val="000000"/>
              </a:solidFill>
              <a:latin typeface="Arial"/>
              <a:ea typeface="Arial"/>
              <a:cs typeface="Arial"/>
              <a:sym typeface="Arial"/>
            </a:endParaRPr>
          </a:p>
        </p:txBody>
      </p:sp>
      <p:sp>
        <p:nvSpPr>
          <p:cNvPr id="112" name="Google Shape;112;p3"/>
          <p:cNvSpPr txBox="1"/>
          <p:nvPr/>
        </p:nvSpPr>
        <p:spPr>
          <a:xfrm>
            <a:off x="5847425" y="2414843"/>
            <a:ext cx="6096000" cy="47089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MX" sz="1400" u="none" cap="none" strike="noStrike">
                <a:solidFill>
                  <a:srgbClr val="000000"/>
                </a:solidFill>
                <a:latin typeface="Arial"/>
                <a:ea typeface="Arial"/>
                <a:cs typeface="Arial"/>
                <a:sym typeface="Arial"/>
              </a:rPr>
              <a:t>ChronoGuard es un sistema de control de asistencia personalizada para el registro y seguimiento de las horas trabajadas por los empleados en la empresa a través de un sistema automático de verificación personal donde se pueden también informar novedades de inasistencia o solicitudes de vacaciones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br>
              <a:rPr b="0" i="0" lang="es-MX" sz="1400" u="none" cap="none" strike="noStrike">
                <a:solidFill>
                  <a:srgbClr val="000000"/>
                </a:solidFill>
                <a:latin typeface="Arial"/>
                <a:ea typeface="Arial"/>
                <a:cs typeface="Arial"/>
                <a:sym typeface="Arial"/>
              </a:rPr>
            </a:br>
            <a:r>
              <a:rPr b="0" i="0" lang="es-MX" sz="1400" u="none" cap="none" strike="noStrike">
                <a:solidFill>
                  <a:srgbClr val="000000"/>
                </a:solidFill>
                <a:latin typeface="Arial"/>
                <a:ea typeface="Arial"/>
                <a:cs typeface="Arial"/>
                <a:sym typeface="Arial"/>
              </a:rPr>
              <a:t>Este software contará con diferentes funciones como lo son el Registro de entrada y salida de la empresa, Justificaciones de inasistencia, publicación de Horarios o modificaciones en los turnos, Registro de todos los empleados, Disponibilidad de los desprendibles de nómina y solicitud de Vacaciones.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br>
              <a:rPr b="0" i="0" lang="es-MX" sz="1400" u="none" cap="none" strike="noStrike">
                <a:solidFill>
                  <a:srgbClr val="000000"/>
                </a:solidFill>
                <a:latin typeface="Arial"/>
                <a:ea typeface="Arial"/>
                <a:cs typeface="Arial"/>
                <a:sym typeface="Arial"/>
              </a:rPr>
            </a:br>
            <a:r>
              <a:rPr b="0" i="0" lang="es-MX" sz="1400" u="none" cap="none" strike="noStrike">
                <a:solidFill>
                  <a:srgbClr val="000000"/>
                </a:solidFill>
                <a:latin typeface="Arial"/>
                <a:ea typeface="Arial"/>
                <a:cs typeface="Arial"/>
                <a:sym typeface="Arial"/>
              </a:rPr>
              <a:t>ChronoGuard también permitirá la modificación de la información de su base de datos a los Administradores para actualizar la información de algún trabajador, vincular más personal, desvincular personal, gestionar los incentivos o descuentos a los empleados. Y a los empleados se les permitirá subir archivos para la entrega de incapacidades o justificaciones de inasistencia a su horario laboral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br>
              <a:rPr b="0" i="0" lang="es-MX"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113" name="Google Shape;113;p3"/>
          <p:cNvPicPr preferRelativeResize="0"/>
          <p:nvPr/>
        </p:nvPicPr>
        <p:blipFill rotWithShape="1">
          <a:blip r:embed="rId3">
            <a:alphaModFix/>
          </a:blip>
          <a:srcRect b="0" l="0" r="0" t="0"/>
          <a:stretch/>
        </p:blipFill>
        <p:spPr>
          <a:xfrm>
            <a:off x="-9850" y="1834875"/>
            <a:ext cx="5604769" cy="4699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General</a:t>
            </a:r>
            <a:endParaRPr b="0" i="0" sz="1800" u="none" cap="none" strike="noStrike">
              <a:solidFill>
                <a:schemeClr val="dk1"/>
              </a:solidFill>
              <a:latin typeface="Calibri"/>
              <a:ea typeface="Calibri"/>
              <a:cs typeface="Calibri"/>
              <a:sym typeface="Calibri"/>
            </a:endParaRPr>
          </a:p>
        </p:txBody>
      </p:sp>
      <p:pic>
        <p:nvPicPr>
          <p:cNvPr id="119" name="Google Shape;119;p4"/>
          <p:cNvPicPr preferRelativeResize="0"/>
          <p:nvPr/>
        </p:nvPicPr>
        <p:blipFill rotWithShape="1">
          <a:blip r:embed="rId3">
            <a:alphaModFix/>
          </a:blip>
          <a:srcRect b="0" l="0" r="0" t="0"/>
          <a:stretch/>
        </p:blipFill>
        <p:spPr>
          <a:xfrm>
            <a:off x="6652477" y="1456884"/>
            <a:ext cx="5435536" cy="4991797"/>
          </a:xfrm>
          <a:prstGeom prst="rect">
            <a:avLst/>
          </a:prstGeom>
          <a:noFill/>
          <a:ln>
            <a:noFill/>
          </a:ln>
        </p:spPr>
      </p:pic>
      <p:cxnSp>
        <p:nvCxnSpPr>
          <p:cNvPr id="120" name="Google Shape;120;p4"/>
          <p:cNvCxnSpPr>
            <a:stCxn id="118"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sp>
        <p:nvSpPr>
          <p:cNvPr id="121" name="Google Shape;121;p4"/>
          <p:cNvSpPr txBox="1"/>
          <p:nvPr/>
        </p:nvSpPr>
        <p:spPr>
          <a:xfrm>
            <a:off x="1450413" y="3150070"/>
            <a:ext cx="4782900" cy="2400627"/>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El objetivo principal de ChronoGuard es proporcionar a la Empresa Lavandería Milenio de Bogotá una solución eficiente y personalizada para la gestión de la asistencia de su personal, mejorando la precisión, la eficiencia y la transparencia en los procesos de seguimiento de</a:t>
            </a:r>
            <a:endParaRPr/>
          </a:p>
          <a:p>
            <a:pPr indent="0" lvl="0" marL="0" marR="0" rtl="0" algn="just">
              <a:lnSpc>
                <a:spcPct val="100000"/>
              </a:lnSpc>
              <a:spcBef>
                <a:spcPts val="0"/>
              </a:spcBef>
              <a:spcAft>
                <a:spcPts val="0"/>
              </a:spcAft>
              <a:buClr>
                <a:srgbClr val="000000"/>
              </a:buClr>
              <a:buSzPts val="1800"/>
              <a:buFont typeface="Arial"/>
              <a:buNone/>
            </a:pPr>
            <a:r>
              <a:rPr b="0" i="0" lang="es-MX" sz="1800" u="none" cap="none" strike="noStrike">
                <a:solidFill>
                  <a:schemeClr val="dk1"/>
                </a:solidFill>
                <a:latin typeface="Arial"/>
                <a:ea typeface="Arial"/>
                <a:cs typeface="Arial"/>
                <a:sym typeface="Arial"/>
              </a:rPr>
              <a:t>horas trabajadas.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Objetivo Específicos</a:t>
            </a:r>
            <a:endParaRPr b="0" i="0" sz="1800" u="none" cap="none" strike="noStrike">
              <a:solidFill>
                <a:schemeClr val="dk1"/>
              </a:solidFill>
              <a:latin typeface="Calibri"/>
              <a:ea typeface="Calibri"/>
              <a:cs typeface="Calibri"/>
              <a:sym typeface="Calibri"/>
            </a:endParaRPr>
          </a:p>
        </p:txBody>
      </p:sp>
      <p:cxnSp>
        <p:nvCxnSpPr>
          <p:cNvPr id="127" name="Google Shape;127;p5"/>
          <p:cNvCxnSpPr>
            <a:stCxn id="126"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28" name="Google Shape;128;p5"/>
          <p:cNvPicPr preferRelativeResize="0"/>
          <p:nvPr/>
        </p:nvPicPr>
        <p:blipFill rotWithShape="1">
          <a:blip r:embed="rId3">
            <a:alphaModFix/>
          </a:blip>
          <a:srcRect b="0" l="0" r="0" t="0"/>
          <a:stretch/>
        </p:blipFill>
        <p:spPr>
          <a:xfrm>
            <a:off x="6720396" y="1399620"/>
            <a:ext cx="5185207" cy="4415253"/>
          </a:xfrm>
          <a:prstGeom prst="rect">
            <a:avLst/>
          </a:prstGeom>
          <a:noFill/>
          <a:ln>
            <a:noFill/>
          </a:ln>
        </p:spPr>
      </p:pic>
      <p:sp>
        <p:nvSpPr>
          <p:cNvPr id="129" name="Google Shape;129;p5"/>
          <p:cNvSpPr txBox="1"/>
          <p:nvPr/>
        </p:nvSpPr>
        <p:spPr>
          <a:xfrm>
            <a:off x="319650" y="1304350"/>
            <a:ext cx="5547900" cy="5317500"/>
          </a:xfrm>
          <a:prstGeom prst="rect">
            <a:avLst/>
          </a:prstGeom>
          <a:noFill/>
          <a:ln>
            <a:noFill/>
          </a:ln>
        </p:spPr>
        <p:txBody>
          <a:bodyPr anchorCtr="0" anchor="t" bIns="91425" lIns="91425" spcFirstLastPara="1" rIns="91425" wrap="square" tIns="91425">
            <a:normAutofit/>
          </a:bodyPr>
          <a:lstStyle/>
          <a:p>
            <a:pPr indent="0" lvl="0" marL="0" marR="0" rtl="0" algn="just">
              <a:lnSpc>
                <a:spcPct val="87916"/>
              </a:lnSpc>
              <a:spcBef>
                <a:spcPts val="0"/>
              </a:spcBef>
              <a:spcAft>
                <a:spcPts val="0"/>
              </a:spcAft>
              <a:buClr>
                <a:srgbClr val="000000"/>
              </a:buClr>
              <a:buSzPts val="275"/>
              <a:buFont typeface="Arial"/>
              <a:buNone/>
            </a:pPr>
            <a:r>
              <a:rPr b="0" i="0" lang="es-MX" sz="1614" u="none" cap="none" strike="noStrike">
                <a:solidFill>
                  <a:schemeClr val="dk1"/>
                </a:solidFill>
                <a:latin typeface="Arial"/>
                <a:ea typeface="Arial"/>
                <a:cs typeface="Arial"/>
                <a:sym typeface="Arial"/>
              </a:rPr>
              <a:t>⮚ Automatizar el registro de asistencia implementando un sistema de registro automatizado de entrada y salida utilizando tecnologías como biometría, tarjetas de proximidad o aplicaciones móviles.</a:t>
            </a:r>
            <a:endParaRPr/>
          </a:p>
          <a:p>
            <a:pPr indent="0" lvl="0" marL="0" marR="0" rtl="0" algn="just">
              <a:lnSpc>
                <a:spcPct val="87916"/>
              </a:lnSpc>
              <a:spcBef>
                <a:spcPts val="0"/>
              </a:spcBef>
              <a:spcAft>
                <a:spcPts val="0"/>
              </a:spcAft>
              <a:buClr>
                <a:srgbClr val="000000"/>
              </a:buClr>
              <a:buSzPts val="275"/>
              <a:buFont typeface="Arial"/>
              <a:buNone/>
            </a:pPr>
            <a:r>
              <a:rPr b="0" i="0" lang="es-MX" sz="1614" u="none" cap="none" strike="noStrike">
                <a:solidFill>
                  <a:schemeClr val="dk1"/>
                </a:solidFill>
                <a:latin typeface="Arial"/>
                <a:ea typeface="Arial"/>
                <a:cs typeface="Arial"/>
                <a:sym typeface="Arial"/>
              </a:rPr>
              <a:t>⮚ Desarrollar herramientas para el seguimiento preciso de las horas trabajadas, incluyendo horas extras, tiempos de descanso y períodos de ausencia.</a:t>
            </a:r>
            <a:endParaRPr/>
          </a:p>
          <a:p>
            <a:pPr indent="0" lvl="0" marL="0" marR="0" rtl="0" algn="just">
              <a:lnSpc>
                <a:spcPct val="87916"/>
              </a:lnSpc>
              <a:spcBef>
                <a:spcPts val="0"/>
              </a:spcBef>
              <a:spcAft>
                <a:spcPts val="0"/>
              </a:spcAft>
              <a:buClr>
                <a:srgbClr val="000000"/>
              </a:buClr>
              <a:buSzPts val="275"/>
              <a:buFont typeface="Arial"/>
              <a:buNone/>
            </a:pPr>
            <a:r>
              <a:rPr b="0" i="0" lang="es-MX" sz="1614" u="none" cap="none" strike="noStrike">
                <a:solidFill>
                  <a:schemeClr val="dk1"/>
                </a:solidFill>
                <a:latin typeface="Arial"/>
                <a:ea typeface="Arial"/>
                <a:cs typeface="Arial"/>
                <a:sym typeface="Arial"/>
              </a:rPr>
              <a:t>⮚ Integrar funciones que permitan a los empleados solicitar vacaciones, permisos y ausencias de manera fácil y eficiente, con aprobación de los supervisores.</a:t>
            </a:r>
            <a:endParaRPr/>
          </a:p>
          <a:p>
            <a:pPr indent="0" lvl="0" marL="0" marR="0" rtl="0" algn="just">
              <a:lnSpc>
                <a:spcPct val="87916"/>
              </a:lnSpc>
              <a:spcBef>
                <a:spcPts val="0"/>
              </a:spcBef>
              <a:spcAft>
                <a:spcPts val="0"/>
              </a:spcAft>
              <a:buClr>
                <a:srgbClr val="000000"/>
              </a:buClr>
              <a:buSzPts val="275"/>
              <a:buFont typeface="Arial"/>
              <a:buNone/>
            </a:pPr>
            <a:r>
              <a:rPr b="0" i="0" lang="es-MX" sz="1614" u="none" cap="none" strike="noStrike">
                <a:solidFill>
                  <a:schemeClr val="dk1"/>
                </a:solidFill>
                <a:latin typeface="Arial"/>
                <a:ea typeface="Arial"/>
                <a:cs typeface="Arial"/>
                <a:sym typeface="Arial"/>
              </a:rPr>
              <a:t>⮚ Proporcionar herramientas para la generación de informes detallados sobre la asistencia del personal, incluyendo datos como puntualidad, ausencias y horas</a:t>
            </a:r>
            <a:endParaRPr/>
          </a:p>
          <a:p>
            <a:pPr indent="0" lvl="0" marL="0" marR="0" rtl="0" algn="just">
              <a:lnSpc>
                <a:spcPct val="87916"/>
              </a:lnSpc>
              <a:spcBef>
                <a:spcPts val="0"/>
              </a:spcBef>
              <a:spcAft>
                <a:spcPts val="0"/>
              </a:spcAft>
              <a:buClr>
                <a:srgbClr val="000000"/>
              </a:buClr>
              <a:buSzPts val="275"/>
              <a:buFont typeface="Arial"/>
              <a:buNone/>
            </a:pPr>
            <a:r>
              <a:rPr b="0" i="0" lang="es-MX" sz="1614" u="none" cap="none" strike="noStrike">
                <a:solidFill>
                  <a:schemeClr val="dk1"/>
                </a:solidFill>
                <a:latin typeface="Arial"/>
                <a:ea typeface="Arial"/>
                <a:cs typeface="Arial"/>
                <a:sym typeface="Arial"/>
              </a:rPr>
              <a:t>trabajadas.</a:t>
            </a:r>
            <a:endParaRPr/>
          </a:p>
          <a:p>
            <a:pPr indent="0" lvl="0" marL="0" marR="0" rtl="0" algn="just">
              <a:lnSpc>
                <a:spcPct val="87916"/>
              </a:lnSpc>
              <a:spcBef>
                <a:spcPts val="0"/>
              </a:spcBef>
              <a:spcAft>
                <a:spcPts val="0"/>
              </a:spcAft>
              <a:buClr>
                <a:srgbClr val="000000"/>
              </a:buClr>
              <a:buSzPts val="275"/>
              <a:buFont typeface="Arial"/>
              <a:buNone/>
            </a:pPr>
            <a:r>
              <a:rPr b="0" i="0" lang="es-MX" sz="1614" u="none" cap="none" strike="noStrike">
                <a:solidFill>
                  <a:schemeClr val="dk1"/>
                </a:solidFill>
                <a:latin typeface="Arial"/>
                <a:ea typeface="Arial"/>
                <a:cs typeface="Arial"/>
                <a:sym typeface="Arial"/>
              </a:rPr>
              <a:t>⮚ Asegurar que el sistema cumpla con las regulaciones laborales locales y nacionales, incluyendo el cálculo preciso de horas extras y días festivos.</a:t>
            </a:r>
            <a:endParaRPr/>
          </a:p>
          <a:p>
            <a:pPr indent="0" lvl="0" marL="0" marR="0" rtl="0" algn="just">
              <a:lnSpc>
                <a:spcPct val="87916"/>
              </a:lnSpc>
              <a:spcBef>
                <a:spcPts val="0"/>
              </a:spcBef>
              <a:spcAft>
                <a:spcPts val="0"/>
              </a:spcAft>
              <a:buClr>
                <a:srgbClr val="000000"/>
              </a:buClr>
              <a:buSzPts val="275"/>
              <a:buFont typeface="Arial"/>
              <a:buNone/>
            </a:pPr>
            <a:r>
              <a:rPr b="0" i="0" lang="es-MX" sz="1614" u="none" cap="none" strike="noStrike">
                <a:solidFill>
                  <a:schemeClr val="dk1"/>
                </a:solidFill>
                <a:latin typeface="Arial"/>
                <a:ea typeface="Arial"/>
                <a:cs typeface="Arial"/>
                <a:sym typeface="Arial"/>
              </a:rPr>
              <a:t>⮚ Implementar un sistema de notificaciones automatizadas en ChronoGuard para alertar a supervisores sobre cuestiones de asistencia, como llegadas tardías, ausencias no programadas y solicitudes de permisos pendientes, mejorando así la puntualidad, la comunicación interna y la gestión de tiempo laboral.</a:t>
            </a:r>
            <a:endParaRPr b="0" i="0" sz="35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nvSpPr>
        <p:spPr>
          <a:xfrm>
            <a:off x="683723" y="286321"/>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Planteamiento del Problema</a:t>
            </a:r>
            <a:endParaRPr b="0" i="0" sz="1800" u="none" cap="none" strike="noStrike">
              <a:solidFill>
                <a:schemeClr val="dk1"/>
              </a:solidFill>
              <a:latin typeface="Calibri"/>
              <a:ea typeface="Calibri"/>
              <a:cs typeface="Calibri"/>
              <a:sym typeface="Calibri"/>
            </a:endParaRPr>
          </a:p>
        </p:txBody>
      </p:sp>
      <p:cxnSp>
        <p:nvCxnSpPr>
          <p:cNvPr id="135" name="Google Shape;135;p6"/>
          <p:cNvCxnSpPr>
            <a:stCxn id="134" idx="1"/>
          </p:cNvCxnSpPr>
          <p:nvPr/>
        </p:nvCxnSpPr>
        <p:spPr>
          <a:xfrm flipH="1" rot="10800000">
            <a:off x="683723" y="774836"/>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36" name="Google Shape;136;p6"/>
          <p:cNvPicPr preferRelativeResize="0"/>
          <p:nvPr/>
        </p:nvPicPr>
        <p:blipFill rotWithShape="1">
          <a:blip r:embed="rId3">
            <a:alphaModFix/>
          </a:blip>
          <a:srcRect b="0" l="0" r="0" t="0"/>
          <a:stretch/>
        </p:blipFill>
        <p:spPr>
          <a:xfrm>
            <a:off x="8506381" y="1535027"/>
            <a:ext cx="1695450" cy="3513223"/>
          </a:xfrm>
          <a:prstGeom prst="rect">
            <a:avLst/>
          </a:prstGeom>
          <a:noFill/>
          <a:ln>
            <a:noFill/>
          </a:ln>
        </p:spPr>
      </p:pic>
      <p:sp>
        <p:nvSpPr>
          <p:cNvPr id="137" name="Google Shape;137;p6"/>
          <p:cNvSpPr txBox="1"/>
          <p:nvPr/>
        </p:nvSpPr>
        <p:spPr>
          <a:xfrm>
            <a:off x="515632" y="893857"/>
            <a:ext cx="5042400" cy="5870808"/>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rPr b="0" i="0" lang="es-MX" sz="1200" u="none" cap="none" strike="noStrike">
                <a:solidFill>
                  <a:schemeClr val="dk1"/>
                </a:solidFill>
                <a:latin typeface="Arial"/>
                <a:ea typeface="Arial"/>
                <a:cs typeface="Arial"/>
                <a:sym typeface="Arial"/>
              </a:rPr>
              <a:t>La Empresa Lavandería Milenio de Bogotá, se encuentra enfrentando desafíos importantes en la gestión de la asistencia de su personal. Con un equipo humano en constante crecimiento, la empresa se ha visto obligada a depender en gran medida de métodos manuales para el registro de entrada y salida de sus empleados. Esta dependencia de procesos manuales ha resultado en una serie de problemas que impactan directamente en la eficiencia operativa y la gestión del recurso humano. En primer lugar, la falta de un sistema automatizado de control de asistencia ha generado una notable falta de precisión en el seguimiento de las horas trabajadas por parte de los empleados. Esto ha llevado a inconsistencias en los registros, dificultando tanto para la empresa como para los empleados tener una visión clara y confiable del tiempo laborado. Esta falta de precisión deriva en problemas como la sub o sobreestimación de las horas trabajadas, lo que a su vez puede afectar la elaboración de la nómina y generar descontento entre los empleados. Además, la gestión de vacaciones, permisos y ausencias se ha convertido en un proceso desorganizado y poco eficiente. Con un sistema manual, la solicitud y aprobación de vacaciones y permisos puede ser un proceso lento y propenso a errores. Esto no solo dificulta la planificación de recursos humanos, sino que también puede llevar a conflictos de programación horarios y a la insatisfacción de los empleados debido a la falta de claridad en los procesos. La falta de un sistema integrado y automatizado para la gestión de la asistencia también impacta en la capacidad de la empresa para generar informes de nómina precisos y completos. La carencia de datos fiables dificulta la identificación de patrones de asistencia, seguimiento del cumplimiento de políticas laborales y elaboración de presupuestos precisos.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Pregunta  Problema</a:t>
            </a:r>
            <a:endParaRPr b="0" i="0" sz="1800" u="none" cap="none" strike="noStrike">
              <a:solidFill>
                <a:schemeClr val="dk1"/>
              </a:solidFill>
              <a:latin typeface="Calibri"/>
              <a:ea typeface="Calibri"/>
              <a:cs typeface="Calibri"/>
              <a:sym typeface="Calibri"/>
            </a:endParaRPr>
          </a:p>
        </p:txBody>
      </p:sp>
      <p:cxnSp>
        <p:nvCxnSpPr>
          <p:cNvPr id="143" name="Google Shape;143;p7"/>
          <p:cNvCxnSpPr>
            <a:stCxn id="142"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44" name="Google Shape;144;p7"/>
          <p:cNvPicPr preferRelativeResize="0"/>
          <p:nvPr/>
        </p:nvPicPr>
        <p:blipFill rotWithShape="1">
          <a:blip r:embed="rId3">
            <a:alphaModFix/>
          </a:blip>
          <a:srcRect b="0" l="0" r="0" t="0"/>
          <a:stretch/>
        </p:blipFill>
        <p:spPr>
          <a:xfrm>
            <a:off x="8882247" y="1721458"/>
            <a:ext cx="1476375" cy="3415083"/>
          </a:xfrm>
          <a:prstGeom prst="rect">
            <a:avLst/>
          </a:prstGeom>
          <a:noFill/>
          <a:ln>
            <a:noFill/>
          </a:ln>
        </p:spPr>
      </p:pic>
      <p:sp>
        <p:nvSpPr>
          <p:cNvPr id="145" name="Google Shape;145;p7"/>
          <p:cNvSpPr txBox="1"/>
          <p:nvPr/>
        </p:nvSpPr>
        <p:spPr>
          <a:xfrm>
            <a:off x="1429550" y="3064425"/>
            <a:ext cx="5547900" cy="1783150"/>
          </a:xfrm>
          <a:prstGeom prst="rect">
            <a:avLst/>
          </a:prstGeom>
          <a:noFill/>
          <a:ln>
            <a:noFill/>
          </a:ln>
        </p:spPr>
        <p:txBody>
          <a:bodyPr anchorCtr="0" anchor="t" bIns="91425" lIns="91425" spcFirstLastPara="1" rIns="91425" wrap="square" tIns="91425">
            <a:spAutoFit/>
          </a:bodyPr>
          <a:lstStyle/>
          <a:p>
            <a:pPr indent="0" lvl="0" marL="0" marR="0" rtl="0" algn="just">
              <a:lnSpc>
                <a:spcPct val="107916"/>
              </a:lnSpc>
              <a:spcBef>
                <a:spcPts val="0"/>
              </a:spcBef>
              <a:spcAft>
                <a:spcPts val="800"/>
              </a:spcAft>
              <a:buClr>
                <a:srgbClr val="000000"/>
              </a:buClr>
              <a:buSzPts val="1800"/>
              <a:buFont typeface="Arial"/>
              <a:buNone/>
            </a:pPr>
            <a:r>
              <a:rPr b="0" i="0" lang="es-MX" sz="1800" u="none" cap="none" strike="noStrike">
                <a:solidFill>
                  <a:srgbClr val="000000"/>
                </a:solidFill>
                <a:latin typeface="Arial"/>
                <a:ea typeface="Arial"/>
                <a:cs typeface="Arial"/>
                <a:sym typeface="Arial"/>
              </a:rPr>
              <a:t>¿Cómo se puede mejorar la precisión y eficiencia en el control de asistencia y gestión de recursos humanos en la Empresa Lavandería Milenio de Bogotá, frente a los problemas derivados del uso de métodos manuales?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Alcance </a:t>
            </a:r>
            <a:endParaRPr b="0" i="0" sz="1800" u="none" cap="none" strike="noStrike">
              <a:solidFill>
                <a:schemeClr val="dk1"/>
              </a:solidFill>
              <a:latin typeface="Calibri"/>
              <a:ea typeface="Calibri"/>
              <a:cs typeface="Calibri"/>
              <a:sym typeface="Calibri"/>
            </a:endParaRPr>
          </a:p>
        </p:txBody>
      </p:sp>
      <p:cxnSp>
        <p:nvCxnSpPr>
          <p:cNvPr id="151" name="Google Shape;151;p8"/>
          <p:cNvCxnSpPr>
            <a:stCxn id="150"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52" name="Google Shape;152;p8"/>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
        <p:nvSpPr>
          <p:cNvPr id="153" name="Google Shape;153;p8"/>
          <p:cNvSpPr txBox="1"/>
          <p:nvPr/>
        </p:nvSpPr>
        <p:spPr>
          <a:xfrm>
            <a:off x="777554" y="1414847"/>
            <a:ext cx="5214900" cy="4862839"/>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es-MX" sz="1600" u="none" cap="none" strike="noStrike">
                <a:solidFill>
                  <a:srgbClr val="0D0D0D"/>
                </a:solidFill>
                <a:highlight>
                  <a:srgbClr val="FFFFFF"/>
                </a:highlight>
                <a:latin typeface="Roboto"/>
                <a:ea typeface="Roboto"/>
                <a:cs typeface="Roboto"/>
                <a:sym typeface="Roboto"/>
              </a:rPr>
              <a:t>⮚ Registro entrada y salida: A través de una aplicación, huellas dactilares, tarjetas de proximidad permitir a los empleados registrar su entrada y salida de manera fácil y precisa.</a:t>
            </a:r>
            <a:endParaRPr/>
          </a:p>
          <a:p>
            <a:pPr indent="0" lvl="0" marL="0" marR="0" rtl="0" algn="just">
              <a:lnSpc>
                <a:spcPct val="100000"/>
              </a:lnSpc>
              <a:spcBef>
                <a:spcPts val="0"/>
              </a:spcBef>
              <a:spcAft>
                <a:spcPts val="0"/>
              </a:spcAft>
              <a:buClr>
                <a:srgbClr val="000000"/>
              </a:buClr>
              <a:buSzPts val="1800"/>
              <a:buFont typeface="Arial"/>
              <a:buNone/>
            </a:pPr>
            <a:r>
              <a:rPr b="0" i="0" lang="es-MX" sz="1600" u="none" cap="none" strike="noStrike">
                <a:solidFill>
                  <a:srgbClr val="0D0D0D"/>
                </a:solidFill>
                <a:highlight>
                  <a:srgbClr val="FFFFFF"/>
                </a:highlight>
                <a:latin typeface="Roboto"/>
                <a:ea typeface="Roboto"/>
                <a:cs typeface="Roboto"/>
                <a:sym typeface="Roboto"/>
              </a:rPr>
              <a:t>⮚ Registro de tiempo trabajado: Llevar acabo un registro detallado del tiempo trabajado, incluyendo horas extras, ausencias y tardanzas.</a:t>
            </a:r>
            <a:endParaRPr/>
          </a:p>
          <a:p>
            <a:pPr indent="0" lvl="0" marL="0" marR="0" rtl="0" algn="just">
              <a:lnSpc>
                <a:spcPct val="100000"/>
              </a:lnSpc>
              <a:spcBef>
                <a:spcPts val="0"/>
              </a:spcBef>
              <a:spcAft>
                <a:spcPts val="0"/>
              </a:spcAft>
              <a:buClr>
                <a:srgbClr val="000000"/>
              </a:buClr>
              <a:buSzPts val="1800"/>
              <a:buFont typeface="Arial"/>
              <a:buNone/>
            </a:pPr>
            <a:r>
              <a:rPr b="0" i="0" lang="es-MX" sz="1600" u="none" cap="none" strike="noStrike">
                <a:solidFill>
                  <a:srgbClr val="0D0D0D"/>
                </a:solidFill>
                <a:highlight>
                  <a:srgbClr val="FFFFFF"/>
                </a:highlight>
                <a:latin typeface="Roboto"/>
                <a:ea typeface="Roboto"/>
                <a:cs typeface="Roboto"/>
                <a:sym typeface="Roboto"/>
              </a:rPr>
              <a:t>⮚ Gestión de horarios: Facilitar la creación y gestión de horarios para los empleados, incluyendo la asignación de turnos, días libres, vacaciones y días festivos.</a:t>
            </a:r>
            <a:endParaRPr/>
          </a:p>
          <a:p>
            <a:pPr indent="0" lvl="0" marL="0" marR="0" rtl="0" algn="just">
              <a:lnSpc>
                <a:spcPct val="100000"/>
              </a:lnSpc>
              <a:spcBef>
                <a:spcPts val="0"/>
              </a:spcBef>
              <a:spcAft>
                <a:spcPts val="0"/>
              </a:spcAft>
              <a:buClr>
                <a:srgbClr val="000000"/>
              </a:buClr>
              <a:buSzPts val="1800"/>
              <a:buFont typeface="Arial"/>
              <a:buNone/>
            </a:pPr>
            <a:r>
              <a:rPr b="0" i="0" lang="es-MX" sz="1600" u="none" cap="none" strike="noStrike">
                <a:solidFill>
                  <a:srgbClr val="0D0D0D"/>
                </a:solidFill>
                <a:highlight>
                  <a:srgbClr val="FFFFFF"/>
                </a:highlight>
                <a:latin typeface="Roboto"/>
                <a:ea typeface="Roboto"/>
                <a:cs typeface="Roboto"/>
                <a:sym typeface="Roboto"/>
              </a:rPr>
              <a:t>⮚ Integración con nomina: Integrar el software de control de asistencia con el sistema de nómina para agilizar y facilitar el salario basados en el tiempo trabajado.</a:t>
            </a:r>
            <a:endParaRPr/>
          </a:p>
          <a:p>
            <a:pPr indent="0" lvl="0" marL="0" marR="0" rtl="0" algn="just">
              <a:lnSpc>
                <a:spcPct val="100000"/>
              </a:lnSpc>
              <a:spcBef>
                <a:spcPts val="0"/>
              </a:spcBef>
              <a:spcAft>
                <a:spcPts val="0"/>
              </a:spcAft>
              <a:buClr>
                <a:srgbClr val="000000"/>
              </a:buClr>
              <a:buSzPts val="1800"/>
              <a:buFont typeface="Arial"/>
              <a:buNone/>
            </a:pPr>
            <a:r>
              <a:rPr b="0" i="0" lang="es-MX" sz="1600" u="none" cap="none" strike="noStrike">
                <a:solidFill>
                  <a:srgbClr val="0D0D0D"/>
                </a:solidFill>
                <a:highlight>
                  <a:srgbClr val="FFFFFF"/>
                </a:highlight>
                <a:latin typeface="Roboto"/>
                <a:ea typeface="Roboto"/>
                <a:cs typeface="Roboto"/>
                <a:sym typeface="Roboto"/>
              </a:rPr>
              <a:t>⮚ Informes y Estadísticas: Generar informes y estadísticas sobre la asistencia y puntualidad de los empleados, lo que puede ayudar a identificar tendencias y tomar decisiones informadas sobre la gestión del personal.</a:t>
            </a:r>
            <a:endParaRPr b="0" i="0" sz="1600" u="none" cap="none" strike="noStrike">
              <a:solidFill>
                <a:srgbClr val="0D0D0D"/>
              </a:solidFill>
              <a:highlight>
                <a:srgbClr val="FFFFFF"/>
              </a:highlight>
              <a:latin typeface="Roboto"/>
              <a:ea typeface="Roboto"/>
              <a:cs typeface="Roboto"/>
              <a:sym typeface="Roboto"/>
            </a:endParaRPr>
          </a:p>
        </p:txBody>
      </p:sp>
      <p:sp>
        <p:nvSpPr>
          <p:cNvPr id="154" name="Google Shape;154;p8"/>
          <p:cNvSpPr txBox="1"/>
          <p:nvPr/>
        </p:nvSpPr>
        <p:spPr>
          <a:xfrm flipH="1">
            <a:off x="10545601" y="6392548"/>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Calibri"/>
                <a:ea typeface="Calibri"/>
                <a:cs typeface="Calibri"/>
                <a:sym typeface="Calibri"/>
                <a:hlinkClick r:id="rId4">
                  <a:extLst>
                    <a:ext uri="{A12FA001-AC4F-418D-AE19-62706E023703}">
                      <ahyp:hlinkClr val="tx"/>
                    </a:ext>
                  </a:extLst>
                </a:hlinkClick>
              </a:rPr>
              <a:t>Ver documento</a:t>
            </a:r>
            <a:r>
              <a:rPr b="0" i="0" lang="es-MX" sz="1400" u="sng" cap="none" strike="noStrike">
                <a:solidFill>
                  <a:schemeClr val="dk1"/>
                </a:solidFill>
                <a:latin typeface="Calibri"/>
                <a:ea typeface="Calibri"/>
                <a:cs typeface="Calibri"/>
                <a:sym typeface="Calibri"/>
                <a:hlinkClick r:id="rId5">
                  <a:extLst>
                    <a:ext uri="{A12FA001-AC4F-418D-AE19-62706E023703}">
                      <ahyp:hlinkClr val="tx"/>
                    </a:ext>
                  </a:extLst>
                </a:hlinkClick>
              </a:rPr>
              <a:t>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1"/>
          <p:cNvSpPr txBox="1"/>
          <p:nvPr/>
        </p:nvSpPr>
        <p:spPr>
          <a:xfrm>
            <a:off x="950054" y="605917"/>
            <a:ext cx="5547843" cy="10730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2600"/>
              <a:buFont typeface="Work Sans Light"/>
              <a:buNone/>
            </a:pPr>
            <a:r>
              <a:rPr b="0" i="0" lang="es-MX" sz="2600" u="none" cap="none" strike="noStrike">
                <a:solidFill>
                  <a:srgbClr val="38AA00"/>
                </a:solidFill>
                <a:latin typeface="Work Sans Light"/>
                <a:ea typeface="Work Sans Light"/>
                <a:cs typeface="Work Sans Light"/>
                <a:sym typeface="Work Sans Light"/>
              </a:rPr>
              <a:t>Justificación</a:t>
            </a:r>
            <a:endParaRPr b="0" i="0" sz="1800" u="none" cap="none" strike="noStrike">
              <a:solidFill>
                <a:schemeClr val="dk1"/>
              </a:solidFill>
              <a:latin typeface="Calibri"/>
              <a:ea typeface="Calibri"/>
              <a:cs typeface="Calibri"/>
              <a:sym typeface="Calibri"/>
            </a:endParaRPr>
          </a:p>
        </p:txBody>
      </p:sp>
      <p:cxnSp>
        <p:nvCxnSpPr>
          <p:cNvPr id="160" name="Google Shape;160;p11"/>
          <p:cNvCxnSpPr>
            <a:stCxn id="159" idx="1"/>
          </p:cNvCxnSpPr>
          <p:nvPr/>
        </p:nvCxnSpPr>
        <p:spPr>
          <a:xfrm flipH="1" rot="10800000">
            <a:off x="950054" y="1094432"/>
            <a:ext cx="5042400" cy="48000"/>
          </a:xfrm>
          <a:prstGeom prst="straightConnector1">
            <a:avLst/>
          </a:prstGeom>
          <a:noFill/>
          <a:ln cap="flat" cmpd="sng" w="50800">
            <a:solidFill>
              <a:schemeClr val="accent6"/>
            </a:solidFill>
            <a:prstDash val="solid"/>
            <a:miter lim="800000"/>
            <a:headEnd len="sm" w="sm" type="none"/>
            <a:tailEnd len="sm" w="sm" type="none"/>
          </a:ln>
        </p:spPr>
      </p:cxnSp>
      <p:pic>
        <p:nvPicPr>
          <p:cNvPr id="161" name="Google Shape;161;p11"/>
          <p:cNvPicPr preferRelativeResize="0"/>
          <p:nvPr/>
        </p:nvPicPr>
        <p:blipFill rotWithShape="1">
          <a:blip r:embed="rId3">
            <a:alphaModFix amt="70000"/>
          </a:blip>
          <a:srcRect b="0" l="0" r="0" t="0"/>
          <a:stretch/>
        </p:blipFill>
        <p:spPr>
          <a:xfrm>
            <a:off x="7199789" y="1631023"/>
            <a:ext cx="4145873" cy="3533775"/>
          </a:xfrm>
          <a:prstGeom prst="rect">
            <a:avLst/>
          </a:prstGeom>
          <a:noFill/>
          <a:ln>
            <a:noFill/>
          </a:ln>
        </p:spPr>
      </p:pic>
      <p:sp>
        <p:nvSpPr>
          <p:cNvPr id="162" name="Google Shape;162;p11"/>
          <p:cNvSpPr txBox="1"/>
          <p:nvPr/>
        </p:nvSpPr>
        <p:spPr>
          <a:xfrm>
            <a:off x="846338" y="1252710"/>
            <a:ext cx="5214900" cy="5139838"/>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La Empresa Lavandería Milenio de Bogotá enfrenta desafíos específicos en la gestión de la</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asistencia de su personal debido a la falta de un sistema adecuado y eficiente. La</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dependencia de métodos manuales conlleva a errores y falta de precisión en el seguimiento</a:t>
            </a:r>
            <a:endParaRPr/>
          </a:p>
          <a:p>
            <a:pPr indent="0" lvl="0" marL="0"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D0D0D"/>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de las horas trabajadas, lo que puede afectar la productividad y la gestión de recursos</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humanos. ChronoGuard se justifica como una solución personalizada que aborda estas</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necesidades específicas de la empresa, mejorando la eficiencia operativa y garantizando el</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cumplimiento normativo.</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ChronoGuard es un sistema diseñado para facilitar la gestión de la asistencia del personal</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en la Empresa Lavandería Milenio de Bogotá. Su propósito principal es automatizar y</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simplificar los procesos relacionados con el control de asistencia, permitiendo una gestión</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más eficiente y precisa de los recursos humanos y garantizando el cumplimiento de las</a:t>
            </a:r>
            <a:endParaRPr/>
          </a:p>
          <a:p>
            <a:pPr indent="0" lvl="0" marL="0" marR="0" rtl="0" algn="just">
              <a:lnSpc>
                <a:spcPct val="100000"/>
              </a:lnSpc>
              <a:spcBef>
                <a:spcPts val="0"/>
              </a:spcBef>
              <a:spcAft>
                <a:spcPts val="0"/>
              </a:spcAft>
              <a:buClr>
                <a:srgbClr val="000000"/>
              </a:buClr>
              <a:buSzPts val="1800"/>
              <a:buFont typeface="Arial"/>
              <a:buNone/>
            </a:pPr>
            <a:r>
              <a:rPr b="0" i="0" lang="es-MX" sz="1400" u="none" cap="none" strike="noStrike">
                <a:solidFill>
                  <a:srgbClr val="0D0D0D"/>
                </a:solidFill>
                <a:highlight>
                  <a:srgbClr val="FFFFFF"/>
                </a:highlight>
                <a:latin typeface="Roboto"/>
                <a:ea typeface="Roboto"/>
                <a:cs typeface="Roboto"/>
                <a:sym typeface="Roboto"/>
              </a:rPr>
              <a:t>normativas laborales vigentes.</a:t>
            </a:r>
            <a:endParaRPr b="0" i="0" sz="1400" u="none" cap="none" strike="noStrike">
              <a:solidFill>
                <a:srgbClr val="0D0D0D"/>
              </a:solidFill>
              <a:highlight>
                <a:srgbClr val="FFFFFF"/>
              </a:highlight>
              <a:latin typeface="Roboto"/>
              <a:ea typeface="Roboto"/>
              <a:cs typeface="Roboto"/>
              <a:sym typeface="Roboto"/>
            </a:endParaRPr>
          </a:p>
        </p:txBody>
      </p:sp>
      <p:sp>
        <p:nvSpPr>
          <p:cNvPr id="163" name="Google Shape;163;p11"/>
          <p:cNvSpPr txBox="1"/>
          <p:nvPr/>
        </p:nvSpPr>
        <p:spPr>
          <a:xfrm flipH="1">
            <a:off x="10545601" y="6392548"/>
            <a:ext cx="192150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dk1"/>
                </a:solidFill>
                <a:uFill>
                  <a:noFill/>
                </a:uFill>
                <a:latin typeface="Calibri"/>
                <a:ea typeface="Calibri"/>
                <a:cs typeface="Calibri"/>
                <a:sym typeface="Calibri"/>
                <a:hlinkClick r:id="rId4">
                  <a:extLst>
                    <a:ext uri="{A12FA001-AC4F-418D-AE19-62706E023703}">
                      <ahyp:hlinkClr val="tx"/>
                    </a:ext>
                  </a:extLst>
                </a:hlinkClick>
              </a:rPr>
              <a:t>Ver documento</a:t>
            </a:r>
            <a:r>
              <a:rPr b="0" i="0" lang="es-MX" sz="1400" u="sng" cap="none" strike="noStrike">
                <a:solidFill>
                  <a:schemeClr val="dk1"/>
                </a:solidFill>
                <a:latin typeface="Calibri"/>
                <a:ea typeface="Calibri"/>
                <a:cs typeface="Calibri"/>
                <a:sym typeface="Calibri"/>
                <a:hlinkClick r:id="rId5">
                  <a:extLst>
                    <a:ext uri="{A12FA001-AC4F-418D-AE19-62706E023703}">
                      <ahyp:hlinkClr val="tx"/>
                    </a:ext>
                  </a:extLst>
                </a:hlinkClick>
              </a:rPr>
              <a:t>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2024-03-15T00:49:27Z</dcterms:created>
  <dc:creator>Carlos Andrés Herrera Mora</dc:creator>
</cp:coreProperties>
</file>